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6858000" cx="9144000"/>
  <p:notesSz cx="6858000" cy="9144000"/>
  <p:embeddedFontLst>
    <p:embeddedFont>
      <p:font typeface="Candara"/>
      <p:regular r:id="rId35"/>
      <p:bold r:id="rId36"/>
      <p:italic r:id="rId37"/>
      <p:boldItalic r:id="rId38"/>
    </p:embeddedFont>
    <p:embeddedFont>
      <p:font typeface="PT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TSans-bold.fntdata"/><Relationship Id="rId20" Type="http://schemas.openxmlformats.org/officeDocument/2006/relationships/slide" Target="slides/slide15.xml"/><Relationship Id="rId42" Type="http://schemas.openxmlformats.org/officeDocument/2006/relationships/font" Target="fonts/PTSans-boldItalic.fntdata"/><Relationship Id="rId41" Type="http://schemas.openxmlformats.org/officeDocument/2006/relationships/font" Target="fonts/PTSans-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Candara-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Candara-italic.fntdata"/><Relationship Id="rId14" Type="http://schemas.openxmlformats.org/officeDocument/2006/relationships/slide" Target="slides/slide9.xml"/><Relationship Id="rId36" Type="http://schemas.openxmlformats.org/officeDocument/2006/relationships/font" Target="fonts/Candara-bold.fntdata"/><Relationship Id="rId17" Type="http://schemas.openxmlformats.org/officeDocument/2006/relationships/slide" Target="slides/slide12.xml"/><Relationship Id="rId39" Type="http://schemas.openxmlformats.org/officeDocument/2006/relationships/font" Target="fonts/PTSans-regular.fntdata"/><Relationship Id="rId16" Type="http://schemas.openxmlformats.org/officeDocument/2006/relationships/slide" Target="slides/slide11.xml"/><Relationship Id="rId38" Type="http://schemas.openxmlformats.org/officeDocument/2006/relationships/font" Target="fonts/Candara-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4.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abezado de sección">
  <p:cSld name="Encabezado de sección">
    <p:spTree>
      <p:nvGrpSpPr>
        <p:cNvPr id="11" name="Shape 11"/>
        <p:cNvGrpSpPr/>
        <p:nvPr/>
      </p:nvGrpSpPr>
      <p:grpSpPr>
        <a:xfrm>
          <a:off x="0" y="0"/>
          <a:ext cx="0" cy="0"/>
          <a:chOff x="0" y="0"/>
          <a:chExt cx="0" cy="0"/>
        </a:xfrm>
      </p:grpSpPr>
      <p:pic>
        <p:nvPicPr>
          <p:cNvPr descr="portada.jpg" id="12" name="Google Shape;12;p2"/>
          <p:cNvPicPr preferRelativeResize="0"/>
          <p:nvPr/>
        </p:nvPicPr>
        <p:blipFill rotWithShape="1">
          <a:blip r:embed="rId2">
            <a:alphaModFix/>
          </a:blip>
          <a:srcRect b="0" l="0" r="0" t="0"/>
          <a:stretch/>
        </p:blipFill>
        <p:spPr>
          <a:xfrm>
            <a:off x="4600575" y="0"/>
            <a:ext cx="4543425" cy="6858000"/>
          </a:xfrm>
          <a:prstGeom prst="rect">
            <a:avLst/>
          </a:prstGeom>
          <a:noFill/>
          <a:ln>
            <a:noFill/>
          </a:ln>
        </p:spPr>
      </p:pic>
      <p:pic>
        <p:nvPicPr>
          <p:cNvPr id="13" name="Google Shape;13;p2"/>
          <p:cNvPicPr preferRelativeResize="0"/>
          <p:nvPr/>
        </p:nvPicPr>
        <p:blipFill rotWithShape="1">
          <a:blip r:embed="rId3">
            <a:alphaModFix/>
          </a:blip>
          <a:srcRect b="0" l="0" r="0" t="0"/>
          <a:stretch/>
        </p:blipFill>
        <p:spPr>
          <a:xfrm>
            <a:off x="215900" y="2297121"/>
            <a:ext cx="6616700" cy="11072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En blanco">
  <p:cSld name="1_En blanco">
    <p:spTree>
      <p:nvGrpSpPr>
        <p:cNvPr id="57" name="Shape 57"/>
        <p:cNvGrpSpPr/>
        <p:nvPr/>
      </p:nvGrpSpPr>
      <p:grpSpPr>
        <a:xfrm>
          <a:off x="0" y="0"/>
          <a:ext cx="0" cy="0"/>
          <a:chOff x="0" y="0"/>
          <a:chExt cx="0" cy="0"/>
        </a:xfrm>
      </p:grpSpPr>
      <p:sp>
        <p:nvSpPr>
          <p:cNvPr id="58" name="Google Shape;58;p11"/>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59" name="Google Shape;59;p11"/>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2.jpg" id="60" name="Google Shape;60;p11"/>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Sólo el título">
  <p:cSld name="3_Sólo el título">
    <p:spTree>
      <p:nvGrpSpPr>
        <p:cNvPr id="61" name="Shape 61"/>
        <p:cNvGrpSpPr/>
        <p:nvPr/>
      </p:nvGrpSpPr>
      <p:grpSpPr>
        <a:xfrm>
          <a:off x="0" y="0"/>
          <a:ext cx="0" cy="0"/>
          <a:chOff x="0" y="0"/>
          <a:chExt cx="0" cy="0"/>
        </a:xfrm>
      </p:grpSpPr>
      <p:pic>
        <p:nvPicPr>
          <p:cNvPr descr="LOGO-B.png" id="62" name="Google Shape;62;p12"/>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63" name="Google Shape;63;p12"/>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64" name="Google Shape;64;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 name="Google Shape;65;p12"/>
          <p:cNvSpPr/>
          <p:nvPr/>
        </p:nvSpPr>
        <p:spPr>
          <a:xfrm>
            <a:off x="586828" y="385379"/>
            <a:ext cx="8084206" cy="700690"/>
          </a:xfrm>
          <a:prstGeom prst="rect">
            <a:avLst/>
          </a:prstGeom>
          <a:solidFill>
            <a:srgbClr val="D11D8B"/>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 name="Google Shape;66;p12"/>
          <p:cNvSpPr/>
          <p:nvPr/>
        </p:nvSpPr>
        <p:spPr>
          <a:xfrm>
            <a:off x="4118422" y="297797"/>
            <a:ext cx="1156138" cy="166414"/>
          </a:xfrm>
          <a:prstGeom prst="rect">
            <a:avLst/>
          </a:prstGeom>
          <a:solidFill>
            <a:srgbClr val="D11D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 name="Google Shape;67;p12"/>
          <p:cNvSpPr/>
          <p:nvPr/>
        </p:nvSpPr>
        <p:spPr>
          <a:xfrm>
            <a:off x="5264866" y="297797"/>
            <a:ext cx="1156138" cy="166414"/>
          </a:xfrm>
          <a:prstGeom prst="rect">
            <a:avLst/>
          </a:prstGeom>
          <a:solidFill>
            <a:srgbClr val="CD45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 name="Google Shape;68;p12"/>
          <p:cNvSpPr/>
          <p:nvPr/>
        </p:nvSpPr>
        <p:spPr>
          <a:xfrm>
            <a:off x="6411310" y="297797"/>
            <a:ext cx="1156138" cy="166414"/>
          </a:xfrm>
          <a:prstGeom prst="rect">
            <a:avLst/>
          </a:prstGeom>
          <a:solidFill>
            <a:srgbClr val="CC63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 name="Google Shape;69;p12"/>
          <p:cNvSpPr/>
          <p:nvPr/>
        </p:nvSpPr>
        <p:spPr>
          <a:xfrm>
            <a:off x="7514896" y="297797"/>
            <a:ext cx="1156138" cy="166414"/>
          </a:xfrm>
          <a:prstGeom prst="rect">
            <a:avLst/>
          </a:prstGeom>
          <a:solidFill>
            <a:srgbClr val="C984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En blanco">
  <p:cSld name="2_En blanco">
    <p:spTree>
      <p:nvGrpSpPr>
        <p:cNvPr id="70" name="Shape 70"/>
        <p:cNvGrpSpPr/>
        <p:nvPr/>
      </p:nvGrpSpPr>
      <p:grpSpPr>
        <a:xfrm>
          <a:off x="0" y="0"/>
          <a:ext cx="0" cy="0"/>
          <a:chOff x="0" y="0"/>
          <a:chExt cx="0" cy="0"/>
        </a:xfrm>
      </p:grpSpPr>
      <p:sp>
        <p:nvSpPr>
          <p:cNvPr id="71" name="Google Shape;71;p1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72" name="Google Shape;72;p1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4.jpg" id="73" name="Google Shape;73;p13"/>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Sólo el título">
  <p:cSld name="4_Sólo el título">
    <p:spTree>
      <p:nvGrpSpPr>
        <p:cNvPr id="74" name="Shape 74"/>
        <p:cNvGrpSpPr/>
        <p:nvPr/>
      </p:nvGrpSpPr>
      <p:grpSpPr>
        <a:xfrm>
          <a:off x="0" y="0"/>
          <a:ext cx="0" cy="0"/>
          <a:chOff x="0" y="0"/>
          <a:chExt cx="0" cy="0"/>
        </a:xfrm>
      </p:grpSpPr>
      <p:pic>
        <p:nvPicPr>
          <p:cNvPr descr="LOGO-B.png" id="75" name="Google Shape;75;p1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76" name="Google Shape;76;p1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77" name="Google Shape;77;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8" name="Google Shape;78;p14"/>
          <p:cNvSpPr/>
          <p:nvPr/>
        </p:nvSpPr>
        <p:spPr>
          <a:xfrm>
            <a:off x="586828" y="385379"/>
            <a:ext cx="8084206" cy="700690"/>
          </a:xfrm>
          <a:prstGeom prst="rect">
            <a:avLst/>
          </a:prstGeom>
          <a:solidFill>
            <a:srgbClr val="A9C114"/>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 name="Google Shape;79;p14"/>
          <p:cNvSpPr/>
          <p:nvPr/>
        </p:nvSpPr>
        <p:spPr>
          <a:xfrm>
            <a:off x="4099034" y="297797"/>
            <a:ext cx="1156138" cy="166414"/>
          </a:xfrm>
          <a:prstGeom prst="rect">
            <a:avLst/>
          </a:prstGeom>
          <a:solidFill>
            <a:srgbClr val="A9C1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 name="Google Shape;80;p14"/>
          <p:cNvSpPr/>
          <p:nvPr/>
        </p:nvSpPr>
        <p:spPr>
          <a:xfrm>
            <a:off x="5255172" y="297797"/>
            <a:ext cx="1156138" cy="166414"/>
          </a:xfrm>
          <a:prstGeom prst="rect">
            <a:avLst/>
          </a:prstGeom>
          <a:solidFill>
            <a:srgbClr val="D2DE7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 name="Google Shape;81;p14"/>
          <p:cNvSpPr/>
          <p:nvPr/>
        </p:nvSpPr>
        <p:spPr>
          <a:xfrm>
            <a:off x="6411310" y="297797"/>
            <a:ext cx="1156138" cy="166414"/>
          </a:xfrm>
          <a:prstGeom prst="rect">
            <a:avLst/>
          </a:prstGeom>
          <a:solidFill>
            <a:srgbClr val="DFE9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 name="Google Shape;82;p14"/>
          <p:cNvSpPr/>
          <p:nvPr/>
        </p:nvSpPr>
        <p:spPr>
          <a:xfrm>
            <a:off x="7514896" y="297797"/>
            <a:ext cx="1156138" cy="166414"/>
          </a:xfrm>
          <a:prstGeom prst="rect">
            <a:avLst/>
          </a:prstGeom>
          <a:solidFill>
            <a:srgbClr val="EAF0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En blanco">
  <p:cSld name="3_En blanco">
    <p:spTree>
      <p:nvGrpSpPr>
        <p:cNvPr id="83" name="Shape 83"/>
        <p:cNvGrpSpPr/>
        <p:nvPr/>
      </p:nvGrpSpPr>
      <p:grpSpPr>
        <a:xfrm>
          <a:off x="0" y="0"/>
          <a:ext cx="0" cy="0"/>
          <a:chOff x="0" y="0"/>
          <a:chExt cx="0" cy="0"/>
        </a:xfrm>
      </p:grpSpPr>
      <p:sp>
        <p:nvSpPr>
          <p:cNvPr id="84" name="Google Shape;84;p15"/>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85" name="Google Shape;85;p15"/>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5.jpg" id="86" name="Google Shape;86;p15"/>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Sólo el título">
  <p:cSld name="5_Sólo el título">
    <p:spTree>
      <p:nvGrpSpPr>
        <p:cNvPr id="87" name="Shape 87"/>
        <p:cNvGrpSpPr/>
        <p:nvPr/>
      </p:nvGrpSpPr>
      <p:grpSpPr>
        <a:xfrm>
          <a:off x="0" y="0"/>
          <a:ext cx="0" cy="0"/>
          <a:chOff x="0" y="0"/>
          <a:chExt cx="0" cy="0"/>
        </a:xfrm>
      </p:grpSpPr>
      <p:pic>
        <p:nvPicPr>
          <p:cNvPr descr="LOGO-B.png" id="88" name="Google Shape;88;p16"/>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89" name="Google Shape;89;p16"/>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90" name="Google Shape;90;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1" name="Google Shape;91;p16"/>
          <p:cNvSpPr/>
          <p:nvPr/>
        </p:nvSpPr>
        <p:spPr>
          <a:xfrm>
            <a:off x="586828" y="385379"/>
            <a:ext cx="8084206" cy="700690"/>
          </a:xfrm>
          <a:prstGeom prst="rect">
            <a:avLst/>
          </a:prstGeom>
          <a:solidFill>
            <a:srgbClr val="F87516"/>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 name="Google Shape;92;p16"/>
          <p:cNvSpPr/>
          <p:nvPr/>
        </p:nvSpPr>
        <p:spPr>
          <a:xfrm>
            <a:off x="4117848" y="297797"/>
            <a:ext cx="1156138" cy="166414"/>
          </a:xfrm>
          <a:prstGeom prst="rect">
            <a:avLst/>
          </a:prstGeom>
          <a:solidFill>
            <a:srgbClr val="F875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3" name="Google Shape;93;p16"/>
          <p:cNvSpPr/>
          <p:nvPr/>
        </p:nvSpPr>
        <p:spPr>
          <a:xfrm>
            <a:off x="5264579" y="297797"/>
            <a:ext cx="1156138" cy="166414"/>
          </a:xfrm>
          <a:prstGeom prst="rect">
            <a:avLst/>
          </a:prstGeom>
          <a:solidFill>
            <a:srgbClr val="FAB6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 name="Google Shape;94;p16"/>
          <p:cNvSpPr/>
          <p:nvPr/>
        </p:nvSpPr>
        <p:spPr>
          <a:xfrm>
            <a:off x="6411310" y="297797"/>
            <a:ext cx="1156138" cy="166414"/>
          </a:xfrm>
          <a:prstGeom prst="rect">
            <a:avLst/>
          </a:prstGeom>
          <a:solidFill>
            <a:srgbClr val="FBCC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 name="Google Shape;95;p16"/>
          <p:cNvSpPr/>
          <p:nvPr/>
        </p:nvSpPr>
        <p:spPr>
          <a:xfrm>
            <a:off x="7514896" y="297797"/>
            <a:ext cx="1156138" cy="166414"/>
          </a:xfrm>
          <a:prstGeom prst="rect">
            <a:avLst/>
          </a:prstGeom>
          <a:solidFill>
            <a:srgbClr val="FCDE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En blanco">
  <p:cSld name="4_En blanco">
    <p:spTree>
      <p:nvGrpSpPr>
        <p:cNvPr id="96" name="Shape 96"/>
        <p:cNvGrpSpPr/>
        <p:nvPr/>
      </p:nvGrpSpPr>
      <p:grpSpPr>
        <a:xfrm>
          <a:off x="0" y="0"/>
          <a:ext cx="0" cy="0"/>
          <a:chOff x="0" y="0"/>
          <a:chExt cx="0" cy="0"/>
        </a:xfrm>
      </p:grpSpPr>
      <p:sp>
        <p:nvSpPr>
          <p:cNvPr id="97" name="Google Shape;97;p17"/>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98" name="Google Shape;98;p17"/>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6.jpg" id="99" name="Google Shape;99;p17"/>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Sólo el título">
  <p:cSld name="6_Sólo el título">
    <p:spTree>
      <p:nvGrpSpPr>
        <p:cNvPr id="100" name="Shape 100"/>
        <p:cNvGrpSpPr/>
        <p:nvPr/>
      </p:nvGrpSpPr>
      <p:grpSpPr>
        <a:xfrm>
          <a:off x="0" y="0"/>
          <a:ext cx="0" cy="0"/>
          <a:chOff x="0" y="0"/>
          <a:chExt cx="0" cy="0"/>
        </a:xfrm>
      </p:grpSpPr>
      <p:pic>
        <p:nvPicPr>
          <p:cNvPr descr="LOGO-B.png" id="101" name="Google Shape;101;p18"/>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02" name="Google Shape;102;p18"/>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03" name="Google Shape;103;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4" name="Google Shape;104;p18"/>
          <p:cNvSpPr/>
          <p:nvPr/>
        </p:nvSpPr>
        <p:spPr>
          <a:xfrm>
            <a:off x="586828" y="385379"/>
            <a:ext cx="8084206" cy="700690"/>
          </a:xfrm>
          <a:prstGeom prst="rect">
            <a:avLst/>
          </a:prstGeom>
          <a:solidFill>
            <a:srgbClr val="F8CA1B"/>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 name="Google Shape;105;p18"/>
          <p:cNvSpPr/>
          <p:nvPr/>
        </p:nvSpPr>
        <p:spPr>
          <a:xfrm>
            <a:off x="4117848" y="297797"/>
            <a:ext cx="1156138" cy="166414"/>
          </a:xfrm>
          <a:prstGeom prst="rect">
            <a:avLst/>
          </a:prstGeom>
          <a:solidFill>
            <a:srgbClr val="F8CA1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 name="Google Shape;106;p18"/>
          <p:cNvSpPr/>
          <p:nvPr/>
        </p:nvSpPr>
        <p:spPr>
          <a:xfrm>
            <a:off x="5264579" y="297797"/>
            <a:ext cx="1156138" cy="166414"/>
          </a:xfrm>
          <a:prstGeom prst="rect">
            <a:avLst/>
          </a:prstGeom>
          <a:solidFill>
            <a:srgbClr val="FAE1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 name="Google Shape;107;p18"/>
          <p:cNvSpPr/>
          <p:nvPr/>
        </p:nvSpPr>
        <p:spPr>
          <a:xfrm>
            <a:off x="6411310" y="297797"/>
            <a:ext cx="1156138" cy="166414"/>
          </a:xfrm>
          <a:prstGeom prst="rect">
            <a:avLst/>
          </a:prstGeom>
          <a:solidFill>
            <a:srgbClr val="FCEB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 name="Google Shape;108;p18"/>
          <p:cNvSpPr/>
          <p:nvPr/>
        </p:nvSpPr>
        <p:spPr>
          <a:xfrm>
            <a:off x="7514896" y="297797"/>
            <a:ext cx="1156138" cy="166414"/>
          </a:xfrm>
          <a:prstGeom prst="rect">
            <a:avLst/>
          </a:prstGeom>
          <a:solidFill>
            <a:srgbClr val="FDF3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En blanco">
  <p:cSld name="5_En blanco">
    <p:spTree>
      <p:nvGrpSpPr>
        <p:cNvPr id="109" name="Shape 109"/>
        <p:cNvGrpSpPr/>
        <p:nvPr/>
      </p:nvGrpSpPr>
      <p:grpSpPr>
        <a:xfrm>
          <a:off x="0" y="0"/>
          <a:ext cx="0" cy="0"/>
          <a:chOff x="0" y="0"/>
          <a:chExt cx="0" cy="0"/>
        </a:xfrm>
      </p:grpSpPr>
      <p:sp>
        <p:nvSpPr>
          <p:cNvPr id="110" name="Google Shape;110;p19"/>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11" name="Google Shape;111;p19"/>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7.jpg" id="112" name="Google Shape;112;p19"/>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Sólo el título">
  <p:cSld name="7_Sólo el título">
    <p:spTree>
      <p:nvGrpSpPr>
        <p:cNvPr id="113" name="Shape 113"/>
        <p:cNvGrpSpPr/>
        <p:nvPr/>
      </p:nvGrpSpPr>
      <p:grpSpPr>
        <a:xfrm>
          <a:off x="0" y="0"/>
          <a:ext cx="0" cy="0"/>
          <a:chOff x="0" y="0"/>
          <a:chExt cx="0" cy="0"/>
        </a:xfrm>
      </p:grpSpPr>
      <p:pic>
        <p:nvPicPr>
          <p:cNvPr descr="LOGO-B.png" id="114" name="Google Shape;114;p20"/>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15" name="Google Shape;115;p20"/>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16" name="Google Shape;116;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7" name="Google Shape;117;p20"/>
          <p:cNvSpPr/>
          <p:nvPr/>
        </p:nvSpPr>
        <p:spPr>
          <a:xfrm>
            <a:off x="586828" y="385379"/>
            <a:ext cx="8084206" cy="700690"/>
          </a:xfrm>
          <a:prstGeom prst="rect">
            <a:avLst/>
          </a:prstGeom>
          <a:solidFill>
            <a:srgbClr val="A91209"/>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 name="Google Shape;118;p20"/>
          <p:cNvSpPr/>
          <p:nvPr/>
        </p:nvSpPr>
        <p:spPr>
          <a:xfrm>
            <a:off x="4117848" y="297797"/>
            <a:ext cx="1156138" cy="166414"/>
          </a:xfrm>
          <a:prstGeom prst="rect">
            <a:avLst/>
          </a:prstGeom>
          <a:solidFill>
            <a:srgbClr val="A912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 name="Google Shape;119;p20"/>
          <p:cNvSpPr/>
          <p:nvPr/>
        </p:nvSpPr>
        <p:spPr>
          <a:xfrm>
            <a:off x="5264579" y="297797"/>
            <a:ext cx="1156138" cy="166414"/>
          </a:xfrm>
          <a:prstGeom prst="rect">
            <a:avLst/>
          </a:prstGeom>
          <a:solidFill>
            <a:srgbClr val="D183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 name="Google Shape;120;p20"/>
          <p:cNvSpPr/>
          <p:nvPr/>
        </p:nvSpPr>
        <p:spPr>
          <a:xfrm>
            <a:off x="6411310" y="297797"/>
            <a:ext cx="1156138" cy="166414"/>
          </a:xfrm>
          <a:prstGeom prst="rect">
            <a:avLst/>
          </a:prstGeom>
          <a:solidFill>
            <a:srgbClr val="DFA8A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 name="Google Shape;121;p20"/>
          <p:cNvSpPr/>
          <p:nvPr/>
        </p:nvSpPr>
        <p:spPr>
          <a:xfrm>
            <a:off x="7514896" y="297797"/>
            <a:ext cx="1156138" cy="166414"/>
          </a:xfrm>
          <a:prstGeom prst="rect">
            <a:avLst/>
          </a:prstGeom>
          <a:solidFill>
            <a:srgbClr val="EAC7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ólo el título">
  <p:cSld name="Sólo el título">
    <p:spTree>
      <p:nvGrpSpPr>
        <p:cNvPr id="14" name="Shape 14"/>
        <p:cNvGrpSpPr/>
        <p:nvPr/>
      </p:nvGrpSpPr>
      <p:grpSpPr>
        <a:xfrm>
          <a:off x="0" y="0"/>
          <a:ext cx="0" cy="0"/>
          <a:chOff x="0" y="0"/>
          <a:chExt cx="0" cy="0"/>
        </a:xfrm>
      </p:grpSpPr>
      <p:sp>
        <p:nvSpPr>
          <p:cNvPr id="15" name="Google Shape;15;p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6" name="Google Shape;16;p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jpg" id="17" name="Google Shape;17;p3"/>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texto vertical">
  <p:cSld name="Título y texto vertical">
    <p:spTree>
      <p:nvGrpSpPr>
        <p:cNvPr id="122" name="Shape 122"/>
        <p:cNvGrpSpPr/>
        <p:nvPr/>
      </p:nvGrpSpPr>
      <p:grpSpPr>
        <a:xfrm>
          <a:off x="0" y="0"/>
          <a:ext cx="0" cy="0"/>
          <a:chOff x="0" y="0"/>
          <a:chExt cx="0" cy="0"/>
        </a:xfrm>
      </p:grpSpPr>
      <p:sp>
        <p:nvSpPr>
          <p:cNvPr id="123" name="Google Shape;123;p21"/>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24" name="Google Shape;124;p21"/>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4.jpg" id="125" name="Google Shape;125;p21"/>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Sólo el título">
  <p:cSld name="8_Sólo el título">
    <p:spTree>
      <p:nvGrpSpPr>
        <p:cNvPr id="126" name="Shape 126"/>
        <p:cNvGrpSpPr/>
        <p:nvPr/>
      </p:nvGrpSpPr>
      <p:grpSpPr>
        <a:xfrm>
          <a:off x="0" y="0"/>
          <a:ext cx="0" cy="0"/>
          <a:chOff x="0" y="0"/>
          <a:chExt cx="0" cy="0"/>
        </a:xfrm>
      </p:grpSpPr>
      <p:pic>
        <p:nvPicPr>
          <p:cNvPr descr="LOGO-B.png" id="127" name="Google Shape;127;p22"/>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28" name="Google Shape;128;p22"/>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29" name="Google Shape;129;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0" name="Google Shape;130;p22"/>
          <p:cNvSpPr/>
          <p:nvPr/>
        </p:nvSpPr>
        <p:spPr>
          <a:xfrm>
            <a:off x="586828" y="385379"/>
            <a:ext cx="8084206" cy="700690"/>
          </a:xfrm>
          <a:prstGeom prst="rect">
            <a:avLst/>
          </a:prstGeom>
          <a:solidFill>
            <a:srgbClr val="71390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 name="Google Shape;131;p22"/>
          <p:cNvSpPr/>
          <p:nvPr/>
        </p:nvSpPr>
        <p:spPr>
          <a:xfrm>
            <a:off x="4117848" y="297797"/>
            <a:ext cx="1156138" cy="166414"/>
          </a:xfrm>
          <a:prstGeom prst="rect">
            <a:avLst/>
          </a:prstGeom>
          <a:solidFill>
            <a:srgbClr val="7139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 name="Google Shape;132;p22"/>
          <p:cNvSpPr/>
          <p:nvPr/>
        </p:nvSpPr>
        <p:spPr>
          <a:xfrm>
            <a:off x="5264579" y="297797"/>
            <a:ext cx="1156138" cy="166414"/>
          </a:xfrm>
          <a:prstGeom prst="rect">
            <a:avLst/>
          </a:prstGeom>
          <a:solidFill>
            <a:srgbClr val="B4967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 name="Google Shape;133;p22"/>
          <p:cNvSpPr/>
          <p:nvPr/>
        </p:nvSpPr>
        <p:spPr>
          <a:xfrm>
            <a:off x="6411310" y="297797"/>
            <a:ext cx="1156138" cy="166414"/>
          </a:xfrm>
          <a:prstGeom prst="rect">
            <a:avLst/>
          </a:prstGeom>
          <a:solidFill>
            <a:srgbClr val="CBB6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 name="Google Shape;134;p22"/>
          <p:cNvSpPr/>
          <p:nvPr/>
        </p:nvSpPr>
        <p:spPr>
          <a:xfrm>
            <a:off x="7514896" y="297797"/>
            <a:ext cx="1156138" cy="166414"/>
          </a:xfrm>
          <a:prstGeom prst="rect">
            <a:avLst/>
          </a:prstGeom>
          <a:solidFill>
            <a:srgbClr val="DCD0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vertical y texto">
  <p:cSld name="Título vertical y texto">
    <p:spTree>
      <p:nvGrpSpPr>
        <p:cNvPr id="135" name="Shape 135"/>
        <p:cNvGrpSpPr/>
        <p:nvPr/>
      </p:nvGrpSpPr>
      <p:grpSpPr>
        <a:xfrm>
          <a:off x="0" y="0"/>
          <a:ext cx="0" cy="0"/>
          <a:chOff x="0" y="0"/>
          <a:chExt cx="0" cy="0"/>
        </a:xfrm>
      </p:grpSpPr>
      <p:sp>
        <p:nvSpPr>
          <p:cNvPr id="136" name="Google Shape;136;p2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37" name="Google Shape;137;p2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5.jpg" id="138" name="Google Shape;138;p23"/>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Sólo el título">
  <p:cSld name="9_Sólo el título">
    <p:spTree>
      <p:nvGrpSpPr>
        <p:cNvPr id="139" name="Shape 139"/>
        <p:cNvGrpSpPr/>
        <p:nvPr/>
      </p:nvGrpSpPr>
      <p:grpSpPr>
        <a:xfrm>
          <a:off x="0" y="0"/>
          <a:ext cx="0" cy="0"/>
          <a:chOff x="0" y="0"/>
          <a:chExt cx="0" cy="0"/>
        </a:xfrm>
      </p:grpSpPr>
      <p:pic>
        <p:nvPicPr>
          <p:cNvPr descr="LOGO-B.png" id="140" name="Google Shape;140;p2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41" name="Google Shape;141;p2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42" name="Google Shape;142;p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3" name="Google Shape;143;p24"/>
          <p:cNvSpPr/>
          <p:nvPr/>
        </p:nvSpPr>
        <p:spPr>
          <a:xfrm>
            <a:off x="586828" y="385379"/>
            <a:ext cx="8084206" cy="700690"/>
          </a:xfrm>
          <a:prstGeom prst="rect">
            <a:avLst/>
          </a:prstGeom>
          <a:solidFill>
            <a:srgbClr val="665C52"/>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4" name="Google Shape;144;p24"/>
          <p:cNvSpPr/>
          <p:nvPr/>
        </p:nvSpPr>
        <p:spPr>
          <a:xfrm>
            <a:off x="4117848" y="297797"/>
            <a:ext cx="1156138" cy="166414"/>
          </a:xfrm>
          <a:prstGeom prst="rect">
            <a:avLst/>
          </a:prstGeom>
          <a:solidFill>
            <a:srgbClr val="665C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 name="Google Shape;145;p24"/>
          <p:cNvSpPr/>
          <p:nvPr/>
        </p:nvSpPr>
        <p:spPr>
          <a:xfrm>
            <a:off x="5264579" y="297797"/>
            <a:ext cx="1156138" cy="166414"/>
          </a:xfrm>
          <a:prstGeom prst="rect">
            <a:avLst/>
          </a:prstGeom>
          <a:solidFill>
            <a:srgbClr val="AEA9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 name="Google Shape;146;p24"/>
          <p:cNvSpPr/>
          <p:nvPr/>
        </p:nvSpPr>
        <p:spPr>
          <a:xfrm>
            <a:off x="6411310" y="297797"/>
            <a:ext cx="1156138" cy="166414"/>
          </a:xfrm>
          <a:prstGeom prst="rect">
            <a:avLst/>
          </a:prstGeom>
          <a:solidFill>
            <a:srgbClr val="C6C3B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 name="Google Shape;147;p24"/>
          <p:cNvSpPr/>
          <p:nvPr/>
        </p:nvSpPr>
        <p:spPr>
          <a:xfrm>
            <a:off x="7514896" y="297797"/>
            <a:ext cx="1156138" cy="166414"/>
          </a:xfrm>
          <a:prstGeom prst="rect">
            <a:avLst/>
          </a:prstGeom>
          <a:solidFill>
            <a:srgbClr val="D9D8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ólo el título">
  <p:cSld name="1_Sólo el título">
    <p:spTree>
      <p:nvGrpSpPr>
        <p:cNvPr id="18" name="Shape 18"/>
        <p:cNvGrpSpPr/>
        <p:nvPr/>
      </p:nvGrpSpPr>
      <p:grpSpPr>
        <a:xfrm>
          <a:off x="0" y="0"/>
          <a:ext cx="0" cy="0"/>
          <a:chOff x="0" y="0"/>
          <a:chExt cx="0" cy="0"/>
        </a:xfrm>
      </p:grpSpPr>
      <p:pic>
        <p:nvPicPr>
          <p:cNvPr descr="LOGO-B.png" id="19" name="Google Shape;19;p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sp>
        <p:nvSpPr>
          <p:cNvPr id="20" name="Google Shape;20;p4"/>
          <p:cNvSpPr/>
          <p:nvPr/>
        </p:nvSpPr>
        <p:spPr>
          <a:xfrm>
            <a:off x="586828" y="385379"/>
            <a:ext cx="8084206" cy="700690"/>
          </a:xfrm>
          <a:prstGeom prst="rect">
            <a:avLst/>
          </a:prstGeom>
          <a:solidFill>
            <a:srgbClr val="4A2167"/>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 name="Google Shape;21;p4"/>
          <p:cNvSpPr/>
          <p:nvPr/>
        </p:nvSpPr>
        <p:spPr>
          <a:xfrm>
            <a:off x="4117848" y="297797"/>
            <a:ext cx="1156138" cy="166414"/>
          </a:xfrm>
          <a:prstGeom prst="rect">
            <a:avLst/>
          </a:prstGeom>
          <a:solidFill>
            <a:srgbClr val="4A216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 name="Google Shape;22;p4"/>
          <p:cNvSpPr/>
          <p:nvPr/>
        </p:nvSpPr>
        <p:spPr>
          <a:xfrm>
            <a:off x="5264579" y="297797"/>
            <a:ext cx="1156138" cy="166414"/>
          </a:xfrm>
          <a:prstGeom prst="rect">
            <a:avLst/>
          </a:prstGeom>
          <a:solidFill>
            <a:srgbClr val="5A357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 name="Google Shape;23;p4"/>
          <p:cNvSpPr/>
          <p:nvPr/>
        </p:nvSpPr>
        <p:spPr>
          <a:xfrm>
            <a:off x="6411310" y="297797"/>
            <a:ext cx="1156138" cy="166414"/>
          </a:xfrm>
          <a:prstGeom prst="rect">
            <a:avLst/>
          </a:prstGeom>
          <a:solidFill>
            <a:srgbClr val="6D4E8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 name="Google Shape;24;p4"/>
          <p:cNvSpPr/>
          <p:nvPr/>
        </p:nvSpPr>
        <p:spPr>
          <a:xfrm>
            <a:off x="7514896" y="297797"/>
            <a:ext cx="1156138" cy="166414"/>
          </a:xfrm>
          <a:prstGeom prst="rect">
            <a:avLst/>
          </a:prstGeom>
          <a:solidFill>
            <a:srgbClr val="7D669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jpg" id="25" name="Google Shape;25;p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26" name="Google Shape;26;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type="title">
  <p:cSld name="TITLE">
    <p:spTree>
      <p:nvGrpSpPr>
        <p:cNvPr id="27" name="Shape 27"/>
        <p:cNvGrpSpPr/>
        <p:nvPr/>
      </p:nvGrpSpPr>
      <p:grpSpPr>
        <a:xfrm>
          <a:off x="0" y="0"/>
          <a:ext cx="0" cy="0"/>
          <a:chOff x="0" y="0"/>
          <a:chExt cx="0" cy="0"/>
        </a:xfrm>
      </p:grpSpPr>
      <p:sp>
        <p:nvSpPr>
          <p:cNvPr id="28" name="Google Shape;28;p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pic>
        <p:nvPicPr>
          <p:cNvPr descr="logo.jpg" id="33" name="Google Shape;33;p5"/>
          <p:cNvPicPr preferRelativeResize="0"/>
          <p:nvPr/>
        </p:nvPicPr>
        <p:blipFill rotWithShape="1">
          <a:blip r:embed="rId2">
            <a:alphaModFix/>
          </a:blip>
          <a:srcRect b="0" l="0" r="0" t="0"/>
          <a:stretch/>
        </p:blipFill>
        <p:spPr>
          <a:xfrm>
            <a:off x="586828" y="6225296"/>
            <a:ext cx="1992643" cy="44626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type="obj">
  <p:cSld name="OBJECT">
    <p:spTree>
      <p:nvGrpSpPr>
        <p:cNvPr id="34" name="Shape 34"/>
        <p:cNvGrpSpPr/>
        <p:nvPr/>
      </p:nvGrpSpPr>
      <p:grpSpPr>
        <a:xfrm>
          <a:off x="0" y="0"/>
          <a:ext cx="0" cy="0"/>
          <a:chOff x="0" y="0"/>
          <a:chExt cx="0" cy="0"/>
        </a:xfrm>
      </p:grpSpPr>
      <p:sp>
        <p:nvSpPr>
          <p:cNvPr id="35" name="Google Shape;35;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s objetos">
  <p:cSld name="Dos objetos">
    <p:spTree>
      <p:nvGrpSpPr>
        <p:cNvPr id="40" name="Shape 40"/>
        <p:cNvGrpSpPr/>
        <p:nvPr/>
      </p:nvGrpSpPr>
      <p:grpSpPr>
        <a:xfrm>
          <a:off x="0" y="0"/>
          <a:ext cx="0" cy="0"/>
          <a:chOff x="0" y="0"/>
          <a:chExt cx="0" cy="0"/>
        </a:xfrm>
      </p:grpSpPr>
      <p:pic>
        <p:nvPicPr>
          <p:cNvPr descr="ppt institucional-actualizado[1].jpg" id="41" name="Google Shape;41;p7"/>
          <p:cNvPicPr preferRelativeResize="0"/>
          <p:nvPr/>
        </p:nvPicPr>
        <p:blipFill rotWithShape="1">
          <a:blip r:embed="rId2">
            <a:alphaModFix/>
          </a:blip>
          <a:srcRect b="0" l="0" r="0" t="0"/>
          <a:stretch/>
        </p:blipFill>
        <p:spPr>
          <a:xfrm>
            <a:off x="0" y="0"/>
            <a:ext cx="9043416" cy="67818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ción">
  <p:cSld name="Comparación">
    <p:spTree>
      <p:nvGrpSpPr>
        <p:cNvPr id="42" name="Shape 42"/>
        <p:cNvGrpSpPr/>
        <p:nvPr/>
      </p:nvGrpSpPr>
      <p:grpSpPr>
        <a:xfrm>
          <a:off x="0" y="0"/>
          <a:ext cx="0" cy="0"/>
          <a:chOff x="0" y="0"/>
          <a:chExt cx="0" cy="0"/>
        </a:xfrm>
      </p:grpSpPr>
      <p:sp>
        <p:nvSpPr>
          <p:cNvPr id="43" name="Google Shape;43;p8"/>
          <p:cNvSpPr/>
          <p:nvPr/>
        </p:nvSpPr>
        <p:spPr>
          <a:xfrm>
            <a:off x="1748454" y="-27988"/>
            <a:ext cx="1731112" cy="132343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8000">
                <a:solidFill>
                  <a:srgbClr val="2871B4"/>
                </a:solidFill>
                <a:latin typeface="PT Sans"/>
                <a:ea typeface="PT Sans"/>
                <a:cs typeface="PT Sans"/>
                <a:sym typeface="PT Sans"/>
              </a:rPr>
              <a:t>16</a:t>
            </a:r>
            <a:endParaRPr b="1" sz="8000">
              <a:solidFill>
                <a:srgbClr val="2871B4"/>
              </a:solidFill>
              <a:latin typeface="PT Sans"/>
              <a:ea typeface="PT Sans"/>
              <a:cs typeface="PT Sans"/>
              <a:sym typeface="PT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type="blank">
  <p:cSld name="BLANK">
    <p:spTree>
      <p:nvGrpSpPr>
        <p:cNvPr id="44" name="Shape 44"/>
        <p:cNvGrpSpPr/>
        <p:nvPr/>
      </p:nvGrpSpPr>
      <p:grpSpPr>
        <a:xfrm>
          <a:off x="0" y="0"/>
          <a:ext cx="0" cy="0"/>
          <a:chOff x="0" y="0"/>
          <a:chExt cx="0" cy="0"/>
        </a:xfrm>
      </p:grpSpPr>
      <p:sp>
        <p:nvSpPr>
          <p:cNvPr id="45" name="Google Shape;45;p9"/>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46" name="Google Shape;46;p9"/>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3.jpg" id="47" name="Google Shape;47;p9"/>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Sólo el título">
  <p:cSld name="2_Sólo el título">
    <p:spTree>
      <p:nvGrpSpPr>
        <p:cNvPr id="48" name="Shape 48"/>
        <p:cNvGrpSpPr/>
        <p:nvPr/>
      </p:nvGrpSpPr>
      <p:grpSpPr>
        <a:xfrm>
          <a:off x="0" y="0"/>
          <a:ext cx="0" cy="0"/>
          <a:chOff x="0" y="0"/>
          <a:chExt cx="0" cy="0"/>
        </a:xfrm>
      </p:grpSpPr>
      <p:pic>
        <p:nvPicPr>
          <p:cNvPr descr="LOGO-B.png" id="49" name="Google Shape;49;p10"/>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50" name="Google Shape;50;p10"/>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51" name="Google Shape;51;p1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 name="Google Shape;52;p10"/>
          <p:cNvSpPr/>
          <p:nvPr/>
        </p:nvSpPr>
        <p:spPr>
          <a:xfrm>
            <a:off x="586828" y="385379"/>
            <a:ext cx="8084206" cy="700690"/>
          </a:xfrm>
          <a:prstGeom prst="rect">
            <a:avLst/>
          </a:prstGeom>
          <a:solidFill>
            <a:srgbClr val="32A3CE"/>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 name="Google Shape;53;p10"/>
          <p:cNvSpPr/>
          <p:nvPr/>
        </p:nvSpPr>
        <p:spPr>
          <a:xfrm>
            <a:off x="4117848" y="297797"/>
            <a:ext cx="1156138" cy="166414"/>
          </a:xfrm>
          <a:prstGeom prst="rect">
            <a:avLst/>
          </a:prstGeom>
          <a:solidFill>
            <a:srgbClr val="32A3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 name="Google Shape;54;p10"/>
          <p:cNvSpPr/>
          <p:nvPr/>
        </p:nvSpPr>
        <p:spPr>
          <a:xfrm>
            <a:off x="5264579" y="297797"/>
            <a:ext cx="1156138" cy="166414"/>
          </a:xfrm>
          <a:prstGeom prst="rect">
            <a:avLst/>
          </a:prstGeom>
          <a:solidFill>
            <a:srgbClr val="45AC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 name="Google Shape;55;p10"/>
          <p:cNvSpPr/>
          <p:nvPr/>
        </p:nvSpPr>
        <p:spPr>
          <a:xfrm>
            <a:off x="6411310" y="297797"/>
            <a:ext cx="1156138" cy="166414"/>
          </a:xfrm>
          <a:prstGeom prst="rect">
            <a:avLst/>
          </a:prstGeom>
          <a:solidFill>
            <a:srgbClr val="62B2C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 name="Google Shape;56;p10"/>
          <p:cNvSpPr/>
          <p:nvPr/>
        </p:nvSpPr>
        <p:spPr>
          <a:xfrm>
            <a:off x="7514896" y="297797"/>
            <a:ext cx="1156138" cy="166414"/>
          </a:xfrm>
          <a:prstGeom prst="rect">
            <a:avLst/>
          </a:prstGeom>
          <a:solidFill>
            <a:srgbClr val="83BB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5"/>
          <p:cNvSpPr/>
          <p:nvPr/>
        </p:nvSpPr>
        <p:spPr>
          <a:xfrm>
            <a:off x="1724396" y="5853056"/>
            <a:ext cx="1773184"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ES" sz="2800" u="none" cap="none" strike="noStrike">
                <a:solidFill>
                  <a:srgbClr val="0A253E"/>
                </a:solidFill>
                <a:latin typeface="Candara"/>
                <a:ea typeface="Candara"/>
                <a:cs typeface="Candara"/>
                <a:sym typeface="Candara"/>
              </a:rPr>
              <a:t>PBY3101</a:t>
            </a:r>
            <a:endParaRPr b="1" sz="2800">
              <a:solidFill>
                <a:srgbClr val="0A253E"/>
              </a:solidFill>
              <a:latin typeface="Candara"/>
              <a:ea typeface="Candara"/>
              <a:cs typeface="Candara"/>
              <a:sym typeface="Candara"/>
            </a:endParaRPr>
          </a:p>
        </p:txBody>
      </p:sp>
      <p:sp>
        <p:nvSpPr>
          <p:cNvPr id="153" name="Google Shape;153;p25"/>
          <p:cNvSpPr/>
          <p:nvPr/>
        </p:nvSpPr>
        <p:spPr>
          <a:xfrm>
            <a:off x="771896" y="3294083"/>
            <a:ext cx="2723492" cy="138499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ES" sz="2800">
                <a:solidFill>
                  <a:schemeClr val="dk1"/>
                </a:solidFill>
                <a:latin typeface="Calibri"/>
                <a:ea typeface="Calibri"/>
                <a:cs typeface="Calibri"/>
                <a:sym typeface="Calibri"/>
              </a:rPr>
              <a:t>Estructuras de Control de iteraciones </a:t>
            </a:r>
            <a:endParaRPr b="1" sz="2800">
              <a:solidFill>
                <a:srgbClr val="0A253E"/>
              </a:solidFill>
              <a:latin typeface="Candara"/>
              <a:ea typeface="Candara"/>
              <a:cs typeface="Candara"/>
              <a:sym typeface="Candara"/>
            </a:endParaRPr>
          </a:p>
        </p:txBody>
      </p:sp>
      <p:sp>
        <p:nvSpPr>
          <p:cNvPr id="154" name="Google Shape;154;p25"/>
          <p:cNvSpPr/>
          <p:nvPr/>
        </p:nvSpPr>
        <p:spPr>
          <a:xfrm>
            <a:off x="1386402" y="6326352"/>
            <a:ext cx="244917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1800">
                <a:solidFill>
                  <a:srgbClr val="7F7F7F"/>
                </a:solidFill>
                <a:latin typeface="Candara"/>
                <a:ea typeface="Candara"/>
                <a:cs typeface="Candara"/>
                <a:sym typeface="Candara"/>
              </a:rPr>
              <a:t>Primer semestre 2018</a:t>
            </a:r>
            <a:endParaRPr sz="1800">
              <a:solidFill>
                <a:srgbClr val="7F7F7F"/>
              </a:solidFill>
              <a:latin typeface="Candara"/>
              <a:ea typeface="Candara"/>
              <a:cs typeface="Candara"/>
              <a:sym typeface="Candar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4"/>
          <p:cNvSpPr txBox="1"/>
          <p:nvPr>
            <p:ph idx="1" type="body"/>
          </p:nvPr>
        </p:nvSpPr>
        <p:spPr>
          <a:xfrm>
            <a:off x="635000" y="1244600"/>
            <a:ext cx="8001000" cy="4525963"/>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400"/>
              <a:buNone/>
            </a:pPr>
            <a:r>
              <a:rPr lang="es-ES" sz="2400">
                <a:solidFill>
                  <a:srgbClr val="0F243E"/>
                </a:solidFill>
              </a:rPr>
              <a:t>Se puede utilizar el WHILE Loop para repetir una secuencia de sentencias hasta que la condición de control no sea verdadera. La condición se evalúa al inicio de cada iteración. El ciclo termina cuando la condición es FALSE o NULL. Si la condición es FALSE o NULL en el inicio del loop, no se realizan más iteraciones. Por lo tanto, es posible que ninguna de las instrucciones dentro del loop se ejecuta.</a:t>
            </a:r>
            <a:endParaRPr/>
          </a:p>
          <a:p>
            <a:pPr indent="0" lvl="0" marL="0" rtl="0" algn="just">
              <a:spcBef>
                <a:spcPts val="480"/>
              </a:spcBef>
              <a:spcAft>
                <a:spcPts val="0"/>
              </a:spcAft>
              <a:buClr>
                <a:schemeClr val="dk1"/>
              </a:buClr>
              <a:buSzPts val="2400"/>
              <a:buNone/>
            </a:pPr>
            <a:r>
              <a:t/>
            </a:r>
            <a:endParaRPr sz="2400">
              <a:solidFill>
                <a:srgbClr val="0F243E"/>
              </a:solidFill>
            </a:endParaRPr>
          </a:p>
          <a:p>
            <a:pPr indent="0" lvl="0" marL="0" rtl="0" algn="just">
              <a:spcBef>
                <a:spcPts val="480"/>
              </a:spcBef>
              <a:spcAft>
                <a:spcPts val="0"/>
              </a:spcAft>
              <a:buClr>
                <a:srgbClr val="0F243E"/>
              </a:buClr>
              <a:buSzPts val="2400"/>
              <a:buNone/>
            </a:pPr>
            <a:r>
              <a:rPr b="1" lang="es-ES" sz="2400">
                <a:solidFill>
                  <a:srgbClr val="0F243E"/>
                </a:solidFill>
              </a:rPr>
              <a:t>En la sintaxis:</a:t>
            </a:r>
            <a:endParaRPr sz="2400">
              <a:solidFill>
                <a:srgbClr val="0F243E"/>
              </a:solidFill>
            </a:endParaRPr>
          </a:p>
          <a:p>
            <a:pPr indent="-342900" lvl="0" marL="342900" rtl="0" algn="just">
              <a:spcBef>
                <a:spcPts val="480"/>
              </a:spcBef>
              <a:spcAft>
                <a:spcPts val="0"/>
              </a:spcAft>
              <a:buClr>
                <a:srgbClr val="0F243E"/>
              </a:buClr>
              <a:buSzPts val="2400"/>
              <a:buChar char="•"/>
            </a:pPr>
            <a:r>
              <a:rPr b="1" i="1" lang="es-ES" sz="2400">
                <a:solidFill>
                  <a:srgbClr val="0F243E"/>
                </a:solidFill>
              </a:rPr>
              <a:t>condición</a:t>
            </a:r>
            <a:r>
              <a:rPr b="1" lang="es-ES" sz="2400">
                <a:solidFill>
                  <a:srgbClr val="0F243E"/>
                </a:solidFill>
              </a:rPr>
              <a:t>: </a:t>
            </a:r>
            <a:r>
              <a:rPr lang="es-ES" sz="2400">
                <a:solidFill>
                  <a:srgbClr val="0F243E"/>
                </a:solidFill>
              </a:rPr>
              <a:t>es una variable Booleana o expresión.</a:t>
            </a:r>
            <a:endParaRPr sz="2400">
              <a:solidFill>
                <a:srgbClr val="0F243E"/>
              </a:solidFill>
            </a:endParaRPr>
          </a:p>
          <a:p>
            <a:pPr indent="-342900" lvl="0" marL="342900" rtl="0" algn="just">
              <a:spcBef>
                <a:spcPts val="480"/>
              </a:spcBef>
              <a:spcAft>
                <a:spcPts val="0"/>
              </a:spcAft>
              <a:buClr>
                <a:srgbClr val="0F243E"/>
              </a:buClr>
              <a:buSzPts val="2400"/>
              <a:buChar char="•"/>
            </a:pPr>
            <a:r>
              <a:rPr b="1" i="1" lang="es-ES" sz="2400">
                <a:solidFill>
                  <a:srgbClr val="0F243E"/>
                </a:solidFill>
              </a:rPr>
              <a:t>sentencia</a:t>
            </a:r>
            <a:r>
              <a:rPr b="1" lang="es-ES" sz="2400">
                <a:solidFill>
                  <a:srgbClr val="0F243E"/>
                </a:solidFill>
              </a:rPr>
              <a:t>:</a:t>
            </a:r>
            <a:r>
              <a:rPr lang="es-ES" sz="2400">
                <a:solidFill>
                  <a:srgbClr val="0F243E"/>
                </a:solidFill>
              </a:rPr>
              <a:t> pueden ser uno o más sentencias PL/SQL o SQL. </a:t>
            </a:r>
            <a:endParaRPr sz="2400">
              <a:solidFill>
                <a:srgbClr val="0F243E"/>
              </a:solidFill>
            </a:endParaRPr>
          </a:p>
        </p:txBody>
      </p:sp>
      <p:sp>
        <p:nvSpPr>
          <p:cNvPr id="217" name="Google Shape;217;p34"/>
          <p:cNvSpPr/>
          <p:nvPr/>
        </p:nvSpPr>
        <p:spPr>
          <a:xfrm>
            <a:off x="5105400" y="399701"/>
            <a:ext cx="321639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ES" sz="1800">
                <a:solidFill>
                  <a:schemeClr val="lt1"/>
                </a:solidFill>
                <a:latin typeface="Calibri"/>
                <a:ea typeface="Calibri"/>
                <a:cs typeface="Calibri"/>
                <a:sym typeface="Calibri"/>
              </a:rPr>
              <a:t>Estructuras de Control de iteraciones </a:t>
            </a:r>
            <a:endParaRPr b="1" sz="1800">
              <a:solidFill>
                <a:schemeClr val="lt1"/>
              </a:solidFill>
              <a:latin typeface="Candara"/>
              <a:ea typeface="Candara"/>
              <a:cs typeface="Candara"/>
              <a:sym typeface="Candar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5"/>
          <p:cNvSpPr txBox="1"/>
          <p:nvPr>
            <p:ph idx="1" type="body"/>
          </p:nvPr>
        </p:nvSpPr>
        <p:spPr>
          <a:xfrm>
            <a:off x="558800" y="1244600"/>
            <a:ext cx="3937000" cy="4978399"/>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400"/>
              <a:buNone/>
            </a:pPr>
            <a:r>
              <a:rPr b="1" lang="es-ES" sz="2400">
                <a:solidFill>
                  <a:srgbClr val="0F243E"/>
                </a:solidFill>
              </a:rPr>
              <a:t>WHILE Loop</a:t>
            </a:r>
            <a:endParaRPr sz="2400">
              <a:solidFill>
                <a:srgbClr val="0F243E"/>
              </a:solidFill>
            </a:endParaRPr>
          </a:p>
          <a:p>
            <a:pPr indent="0" lvl="0" marL="0" rtl="0" algn="just">
              <a:spcBef>
                <a:spcPts val="480"/>
              </a:spcBef>
              <a:spcAft>
                <a:spcPts val="0"/>
              </a:spcAft>
              <a:buClr>
                <a:srgbClr val="0F243E"/>
              </a:buClr>
              <a:buSzPts val="2400"/>
              <a:buNone/>
            </a:pPr>
            <a:r>
              <a:rPr lang="es-ES" sz="2400">
                <a:solidFill>
                  <a:srgbClr val="0F243E"/>
                </a:solidFill>
              </a:rPr>
              <a:t>Basados en el ejemplo anterior, ahora el ciclo iterativo es manejado usando </a:t>
            </a:r>
            <a:r>
              <a:rPr b="1" lang="es-ES" sz="2400">
                <a:solidFill>
                  <a:srgbClr val="0F243E"/>
                </a:solidFill>
              </a:rPr>
              <a:t>WHILE LOOP</a:t>
            </a:r>
            <a:r>
              <a:rPr lang="es-ES" sz="2400">
                <a:solidFill>
                  <a:srgbClr val="0F243E"/>
                </a:solidFill>
              </a:rPr>
              <a:t>. </a:t>
            </a:r>
            <a:endParaRPr sz="2400">
              <a:solidFill>
                <a:srgbClr val="0F243E"/>
              </a:solidFill>
            </a:endParaRPr>
          </a:p>
          <a:p>
            <a:pPr indent="0" lvl="0" marL="0" rtl="0" algn="just">
              <a:spcBef>
                <a:spcPts val="480"/>
              </a:spcBef>
              <a:spcAft>
                <a:spcPts val="0"/>
              </a:spcAft>
              <a:buClr>
                <a:srgbClr val="0F243E"/>
              </a:buClr>
              <a:buSzPts val="2400"/>
              <a:buNone/>
            </a:pPr>
            <a:r>
              <a:rPr lang="es-ES" sz="2400">
                <a:solidFill>
                  <a:srgbClr val="0F243E"/>
                </a:solidFill>
              </a:rPr>
              <a:t>La condición ahora es evaluada al comienzo de cada iteración a través de la variable contador. Cuando esta variable sea mayor a 3 el control pasará a la sentencia que continúa después del END LOOP. </a:t>
            </a:r>
            <a:endParaRPr sz="2400">
              <a:solidFill>
                <a:srgbClr val="0F243E"/>
              </a:solidFill>
            </a:endParaRPr>
          </a:p>
        </p:txBody>
      </p:sp>
      <p:sp>
        <p:nvSpPr>
          <p:cNvPr id="223" name="Google Shape;223;p35"/>
          <p:cNvSpPr/>
          <p:nvPr/>
        </p:nvSpPr>
        <p:spPr>
          <a:xfrm>
            <a:off x="4495800" y="2108199"/>
            <a:ext cx="18136860"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24" name="Google Shape;224;p35"/>
          <p:cNvPicPr preferRelativeResize="0"/>
          <p:nvPr/>
        </p:nvPicPr>
        <p:blipFill rotWithShape="1">
          <a:blip r:embed="rId3">
            <a:alphaModFix/>
          </a:blip>
          <a:srcRect b="0" l="0" r="0" t="0"/>
          <a:stretch/>
        </p:blipFill>
        <p:spPr>
          <a:xfrm>
            <a:off x="4495799" y="2108200"/>
            <a:ext cx="3925065" cy="2692400"/>
          </a:xfrm>
          <a:prstGeom prst="rect">
            <a:avLst/>
          </a:prstGeom>
          <a:noFill/>
          <a:ln>
            <a:noFill/>
          </a:ln>
        </p:spPr>
      </p:pic>
      <p:sp>
        <p:nvSpPr>
          <p:cNvPr id="225" name="Google Shape;225;p35"/>
          <p:cNvSpPr/>
          <p:nvPr/>
        </p:nvSpPr>
        <p:spPr>
          <a:xfrm>
            <a:off x="5105400" y="399701"/>
            <a:ext cx="321639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ES" sz="1800">
                <a:solidFill>
                  <a:schemeClr val="lt1"/>
                </a:solidFill>
                <a:latin typeface="Calibri"/>
                <a:ea typeface="Calibri"/>
                <a:cs typeface="Calibri"/>
                <a:sym typeface="Calibri"/>
              </a:rPr>
              <a:t>Estructuras de Control de iteraciones </a:t>
            </a:r>
            <a:endParaRPr b="1" sz="1800">
              <a:solidFill>
                <a:schemeClr val="lt1"/>
              </a:solidFill>
              <a:latin typeface="Candara"/>
              <a:ea typeface="Candara"/>
              <a:cs typeface="Candara"/>
              <a:sym typeface="Candar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6"/>
          <p:cNvSpPr txBox="1"/>
          <p:nvPr>
            <p:ph idx="1" type="body"/>
          </p:nvPr>
        </p:nvSpPr>
        <p:spPr>
          <a:xfrm>
            <a:off x="558800" y="1244601"/>
            <a:ext cx="8026400" cy="10414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400"/>
              <a:buNone/>
            </a:pPr>
            <a:r>
              <a:rPr lang="es-ES" sz="2400">
                <a:solidFill>
                  <a:srgbClr val="0F243E"/>
                </a:solidFill>
              </a:rPr>
              <a:t>En el ejemplo, el ciclo WHILE LOOP, itera 10 veces incrementando el valor de X, se sale del ciclo, cuando X =11. </a:t>
            </a:r>
            <a:endParaRPr sz="2400">
              <a:solidFill>
                <a:srgbClr val="0F243E"/>
              </a:solidFill>
            </a:endParaRPr>
          </a:p>
        </p:txBody>
      </p:sp>
      <p:sp>
        <p:nvSpPr>
          <p:cNvPr id="231" name="Google Shape;231;p36"/>
          <p:cNvSpPr/>
          <p:nvPr/>
        </p:nvSpPr>
        <p:spPr>
          <a:xfrm>
            <a:off x="1270000" y="2286000"/>
            <a:ext cx="41372852"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32" name="Google Shape;232;p36"/>
          <p:cNvPicPr preferRelativeResize="0"/>
          <p:nvPr/>
        </p:nvPicPr>
        <p:blipFill rotWithShape="1">
          <a:blip r:embed="rId3">
            <a:alphaModFix/>
          </a:blip>
          <a:srcRect b="0" l="0" r="0" t="0"/>
          <a:stretch/>
        </p:blipFill>
        <p:spPr>
          <a:xfrm>
            <a:off x="1270000" y="2286001"/>
            <a:ext cx="7010400" cy="3447738"/>
          </a:xfrm>
          <a:prstGeom prst="rect">
            <a:avLst/>
          </a:prstGeom>
          <a:noFill/>
          <a:ln>
            <a:noFill/>
          </a:ln>
        </p:spPr>
      </p:pic>
      <p:sp>
        <p:nvSpPr>
          <p:cNvPr id="233" name="Google Shape;233;p36"/>
          <p:cNvSpPr/>
          <p:nvPr/>
        </p:nvSpPr>
        <p:spPr>
          <a:xfrm>
            <a:off x="5105400" y="399701"/>
            <a:ext cx="321639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ES" sz="1800">
                <a:solidFill>
                  <a:schemeClr val="lt1"/>
                </a:solidFill>
                <a:latin typeface="Calibri"/>
                <a:ea typeface="Calibri"/>
                <a:cs typeface="Calibri"/>
                <a:sym typeface="Calibri"/>
              </a:rPr>
              <a:t>Estructuras de Control de iteraciones </a:t>
            </a:r>
            <a:endParaRPr b="1" sz="1800">
              <a:solidFill>
                <a:schemeClr val="lt1"/>
              </a:solidFill>
              <a:latin typeface="Candara"/>
              <a:ea typeface="Candara"/>
              <a:cs typeface="Candara"/>
              <a:sym typeface="Candar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7"/>
          <p:cNvSpPr txBox="1"/>
          <p:nvPr>
            <p:ph idx="1" type="body"/>
          </p:nvPr>
        </p:nvSpPr>
        <p:spPr>
          <a:xfrm>
            <a:off x="558800" y="1117601"/>
            <a:ext cx="7975600" cy="33528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200"/>
              <a:buNone/>
            </a:pPr>
            <a:r>
              <a:rPr b="1" lang="es-ES" sz="2200">
                <a:solidFill>
                  <a:srgbClr val="0F243E"/>
                </a:solidFill>
              </a:rPr>
              <a:t>FOR Loop</a:t>
            </a:r>
            <a:endParaRPr sz="2200">
              <a:solidFill>
                <a:srgbClr val="0F243E"/>
              </a:solidFill>
            </a:endParaRPr>
          </a:p>
          <a:p>
            <a:pPr indent="0" lvl="0" marL="0" rtl="0" algn="just">
              <a:spcBef>
                <a:spcPts val="440"/>
              </a:spcBef>
              <a:spcAft>
                <a:spcPts val="0"/>
              </a:spcAft>
              <a:buClr>
                <a:srgbClr val="0F243E"/>
              </a:buClr>
              <a:buSzPts val="2200"/>
              <a:buNone/>
            </a:pPr>
            <a:r>
              <a:rPr lang="es-ES" sz="2200">
                <a:solidFill>
                  <a:srgbClr val="0F243E"/>
                </a:solidFill>
              </a:rPr>
              <a:t>Las iteraciones se efectúan un número finito y conocido de veces.</a:t>
            </a:r>
            <a:endParaRPr sz="2200">
              <a:solidFill>
                <a:srgbClr val="0F243E"/>
              </a:solidFill>
            </a:endParaRPr>
          </a:p>
          <a:p>
            <a:pPr indent="0" lvl="0" marL="0" rtl="0" algn="just">
              <a:spcBef>
                <a:spcPts val="440"/>
              </a:spcBef>
              <a:spcAft>
                <a:spcPts val="0"/>
              </a:spcAft>
              <a:buClr>
                <a:srgbClr val="0F243E"/>
              </a:buClr>
              <a:buSzPts val="2200"/>
              <a:buNone/>
            </a:pPr>
            <a:r>
              <a:rPr lang="es-ES" sz="2200">
                <a:solidFill>
                  <a:srgbClr val="0F243E"/>
                </a:solidFill>
              </a:rPr>
              <a:t>El contador es declarado implícitamente.</a:t>
            </a:r>
            <a:endParaRPr sz="2200">
              <a:solidFill>
                <a:srgbClr val="0F243E"/>
              </a:solidFill>
            </a:endParaRPr>
          </a:p>
          <a:p>
            <a:pPr indent="0" lvl="0" marL="0" rtl="0" algn="just">
              <a:spcBef>
                <a:spcPts val="440"/>
              </a:spcBef>
              <a:spcAft>
                <a:spcPts val="0"/>
              </a:spcAft>
              <a:buClr>
                <a:srgbClr val="0F243E"/>
              </a:buClr>
              <a:buSzPts val="2200"/>
              <a:buNone/>
            </a:pPr>
            <a:r>
              <a:rPr lang="es-ES" sz="2200">
                <a:solidFill>
                  <a:srgbClr val="0F243E"/>
                </a:solidFill>
              </a:rPr>
              <a:t>FOR Loop tiene la misma estructura general que el Loop básico. Además, tienen una instrucción de control antes de la palabra clave LOOP para establecer el número de iteraciones que realiza PL/SQL.</a:t>
            </a:r>
            <a:endParaRPr/>
          </a:p>
          <a:p>
            <a:pPr indent="0" lvl="0" marL="0" rtl="0" algn="just">
              <a:spcBef>
                <a:spcPts val="440"/>
              </a:spcBef>
              <a:spcAft>
                <a:spcPts val="0"/>
              </a:spcAft>
              <a:buClr>
                <a:srgbClr val="0F243E"/>
              </a:buClr>
              <a:buSzPts val="2200"/>
              <a:buNone/>
            </a:pPr>
            <a:r>
              <a:rPr lang="es-ES" sz="2200">
                <a:solidFill>
                  <a:srgbClr val="0F243E"/>
                </a:solidFill>
              </a:rPr>
              <a:t>Las iteraciones se efectúan un número finito y conocido de veces. El </a:t>
            </a:r>
            <a:r>
              <a:rPr b="1" i="1" lang="es-ES" sz="2200">
                <a:solidFill>
                  <a:srgbClr val="0F243E"/>
                </a:solidFill>
              </a:rPr>
              <a:t>contador</a:t>
            </a:r>
            <a:r>
              <a:rPr lang="es-ES" sz="2200">
                <a:solidFill>
                  <a:srgbClr val="0F243E"/>
                </a:solidFill>
              </a:rPr>
              <a:t> es declarado implícitamente y sólo pude ser usado dentro del loop.</a:t>
            </a:r>
            <a:endParaRPr sz="2200">
              <a:solidFill>
                <a:srgbClr val="0F243E"/>
              </a:solidFill>
            </a:endParaRPr>
          </a:p>
        </p:txBody>
      </p:sp>
      <p:sp>
        <p:nvSpPr>
          <p:cNvPr id="239" name="Google Shape;239;p37"/>
          <p:cNvSpPr/>
          <p:nvPr/>
        </p:nvSpPr>
        <p:spPr>
          <a:xfrm>
            <a:off x="2514600" y="4165600"/>
            <a:ext cx="26316879"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40" name="Google Shape;240;p37"/>
          <p:cNvPicPr preferRelativeResize="0"/>
          <p:nvPr/>
        </p:nvPicPr>
        <p:blipFill rotWithShape="1">
          <a:blip r:embed="rId3">
            <a:alphaModFix/>
          </a:blip>
          <a:srcRect b="0" l="0" r="0" t="0"/>
          <a:stretch/>
        </p:blipFill>
        <p:spPr>
          <a:xfrm>
            <a:off x="2514600" y="4165600"/>
            <a:ext cx="4495800" cy="1900663"/>
          </a:xfrm>
          <a:prstGeom prst="rect">
            <a:avLst/>
          </a:prstGeom>
          <a:noFill/>
          <a:ln>
            <a:noFill/>
          </a:ln>
        </p:spPr>
      </p:pic>
      <p:sp>
        <p:nvSpPr>
          <p:cNvPr id="241" name="Google Shape;241;p37"/>
          <p:cNvSpPr/>
          <p:nvPr/>
        </p:nvSpPr>
        <p:spPr>
          <a:xfrm>
            <a:off x="5105400" y="399701"/>
            <a:ext cx="321639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ES" sz="1800">
                <a:solidFill>
                  <a:schemeClr val="lt1"/>
                </a:solidFill>
                <a:latin typeface="Calibri"/>
                <a:ea typeface="Calibri"/>
                <a:cs typeface="Calibri"/>
                <a:sym typeface="Calibri"/>
              </a:rPr>
              <a:t>Estructuras de Control de iteraciones </a:t>
            </a:r>
            <a:endParaRPr b="1" sz="1800">
              <a:solidFill>
                <a:schemeClr val="lt1"/>
              </a:solidFill>
              <a:latin typeface="Candara"/>
              <a:ea typeface="Candara"/>
              <a:cs typeface="Candara"/>
              <a:sym typeface="Candar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8"/>
          <p:cNvSpPr txBox="1"/>
          <p:nvPr>
            <p:ph idx="1" type="body"/>
          </p:nvPr>
        </p:nvSpPr>
        <p:spPr>
          <a:xfrm>
            <a:off x="533400" y="1168400"/>
            <a:ext cx="8229600" cy="45259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F243E"/>
              </a:buClr>
              <a:buSzPts val="2200"/>
              <a:buNone/>
            </a:pPr>
            <a:r>
              <a:rPr lang="es-ES" sz="2200">
                <a:solidFill>
                  <a:srgbClr val="0F243E"/>
                </a:solidFill>
              </a:rPr>
              <a:t>La sintaxis ‘</a:t>
            </a:r>
            <a:r>
              <a:rPr b="1" i="1" lang="es-ES" sz="2200">
                <a:solidFill>
                  <a:srgbClr val="0F243E"/>
                </a:solidFill>
              </a:rPr>
              <a:t>límite_inferior .. límite_superior</a:t>
            </a:r>
            <a:r>
              <a:rPr lang="es-ES" sz="2200">
                <a:solidFill>
                  <a:srgbClr val="0F243E"/>
                </a:solidFill>
              </a:rPr>
              <a:t>’ es obligatoria. Pueden ser literales, variables o expresiones pero que deben ser números enteros.</a:t>
            </a:r>
            <a:endParaRPr sz="2200">
              <a:solidFill>
                <a:srgbClr val="0F243E"/>
              </a:solidFill>
            </a:endParaRPr>
          </a:p>
          <a:p>
            <a:pPr indent="0" lvl="0" marL="0" rtl="0" algn="l">
              <a:spcBef>
                <a:spcPts val="440"/>
              </a:spcBef>
              <a:spcAft>
                <a:spcPts val="0"/>
              </a:spcAft>
              <a:buClr>
                <a:srgbClr val="0F243E"/>
              </a:buClr>
              <a:buSzPts val="2200"/>
              <a:buNone/>
            </a:pPr>
            <a:r>
              <a:rPr b="1" lang="es-ES" sz="2200">
                <a:solidFill>
                  <a:srgbClr val="0F243E"/>
                </a:solidFill>
              </a:rPr>
              <a:t>En la sintaxis:</a:t>
            </a:r>
            <a:endParaRPr sz="2200">
              <a:solidFill>
                <a:srgbClr val="0F243E"/>
              </a:solidFill>
            </a:endParaRPr>
          </a:p>
          <a:p>
            <a:pPr indent="-342900" lvl="0" marL="342900" rtl="0" algn="l">
              <a:spcBef>
                <a:spcPts val="440"/>
              </a:spcBef>
              <a:spcAft>
                <a:spcPts val="0"/>
              </a:spcAft>
              <a:buClr>
                <a:srgbClr val="0F243E"/>
              </a:buClr>
              <a:buSzPts val="2200"/>
              <a:buChar char="•"/>
            </a:pPr>
            <a:r>
              <a:rPr b="1" i="1" lang="es-ES" sz="2200">
                <a:solidFill>
                  <a:srgbClr val="0F243E"/>
                </a:solidFill>
              </a:rPr>
              <a:t>contador</a:t>
            </a:r>
            <a:r>
              <a:rPr b="1" lang="es-ES" sz="2200">
                <a:solidFill>
                  <a:srgbClr val="0F243E"/>
                </a:solidFill>
              </a:rPr>
              <a:t>: </a:t>
            </a:r>
            <a:r>
              <a:rPr lang="es-ES" sz="2200">
                <a:solidFill>
                  <a:srgbClr val="0F243E"/>
                </a:solidFill>
              </a:rPr>
              <a:t>es un entero declarado implícitamente (sólo involucra al loop y posteriormente se elimina) cuyo valor incrementa o disminuya de manera automática en uno en cada iteración del loop hasta que se alcanza el </a:t>
            </a:r>
            <a:r>
              <a:rPr i="1" lang="es-ES" sz="2200">
                <a:solidFill>
                  <a:srgbClr val="0F243E"/>
                </a:solidFill>
              </a:rPr>
              <a:t>límite_inferiror o límite_superior.</a:t>
            </a:r>
            <a:endParaRPr sz="2200">
              <a:solidFill>
                <a:srgbClr val="0F243E"/>
              </a:solidFill>
            </a:endParaRPr>
          </a:p>
          <a:p>
            <a:pPr indent="-342900" lvl="0" marL="342900" rtl="0" algn="l">
              <a:spcBef>
                <a:spcPts val="440"/>
              </a:spcBef>
              <a:spcAft>
                <a:spcPts val="0"/>
              </a:spcAft>
              <a:buClr>
                <a:srgbClr val="0F243E"/>
              </a:buClr>
              <a:buSzPts val="2200"/>
              <a:buChar char="•"/>
            </a:pPr>
            <a:r>
              <a:rPr b="1" i="1" lang="es-ES" sz="2200">
                <a:solidFill>
                  <a:srgbClr val="0F243E"/>
                </a:solidFill>
              </a:rPr>
              <a:t>RE</a:t>
            </a:r>
            <a:r>
              <a:rPr b="1" lang="es-ES" sz="2200">
                <a:solidFill>
                  <a:srgbClr val="0F243E"/>
                </a:solidFill>
              </a:rPr>
              <a:t>VERSE:</a:t>
            </a:r>
            <a:r>
              <a:rPr lang="es-ES" sz="2200">
                <a:solidFill>
                  <a:srgbClr val="0F243E"/>
                </a:solidFill>
              </a:rPr>
              <a:t> causa que el </a:t>
            </a:r>
            <a:r>
              <a:rPr b="1" i="1" lang="es-ES" sz="2200">
                <a:solidFill>
                  <a:srgbClr val="0F243E"/>
                </a:solidFill>
              </a:rPr>
              <a:t>contador</a:t>
            </a:r>
            <a:r>
              <a:rPr lang="es-ES" sz="2200">
                <a:solidFill>
                  <a:srgbClr val="0F243E"/>
                </a:solidFill>
              </a:rPr>
              <a:t> disminuya con cada iteración desde el </a:t>
            </a:r>
            <a:r>
              <a:rPr b="1" i="1" lang="es-ES" sz="2200">
                <a:solidFill>
                  <a:srgbClr val="0F243E"/>
                </a:solidFill>
              </a:rPr>
              <a:t>límite_superior al límite_inferior</a:t>
            </a:r>
            <a:r>
              <a:rPr lang="es-ES" sz="2200">
                <a:solidFill>
                  <a:srgbClr val="0F243E"/>
                </a:solidFill>
              </a:rPr>
              <a:t>.</a:t>
            </a:r>
            <a:endParaRPr sz="2200">
              <a:solidFill>
                <a:srgbClr val="0F243E"/>
              </a:solidFill>
            </a:endParaRPr>
          </a:p>
          <a:p>
            <a:pPr indent="-342900" lvl="0" marL="342900" rtl="0" algn="l">
              <a:spcBef>
                <a:spcPts val="440"/>
              </a:spcBef>
              <a:spcAft>
                <a:spcPts val="0"/>
              </a:spcAft>
              <a:buClr>
                <a:srgbClr val="0F243E"/>
              </a:buClr>
              <a:buSzPts val="2200"/>
              <a:buChar char="•"/>
            </a:pPr>
            <a:r>
              <a:rPr b="1" i="1" lang="es-ES" sz="2200">
                <a:solidFill>
                  <a:srgbClr val="0F243E"/>
                </a:solidFill>
              </a:rPr>
              <a:t>límite_inferior:</a:t>
            </a:r>
            <a:r>
              <a:rPr lang="es-ES" sz="2200">
                <a:solidFill>
                  <a:srgbClr val="0F243E"/>
                </a:solidFill>
              </a:rPr>
              <a:t> específica el </a:t>
            </a:r>
            <a:r>
              <a:rPr b="1" lang="es-ES" sz="2200">
                <a:solidFill>
                  <a:srgbClr val="0F243E"/>
                </a:solidFill>
              </a:rPr>
              <a:t>valor inferior del</a:t>
            </a:r>
            <a:r>
              <a:rPr lang="es-ES" sz="2200">
                <a:solidFill>
                  <a:srgbClr val="0F243E"/>
                </a:solidFill>
              </a:rPr>
              <a:t> </a:t>
            </a:r>
            <a:r>
              <a:rPr b="1" i="1" lang="es-ES" sz="2200">
                <a:solidFill>
                  <a:srgbClr val="0F243E"/>
                </a:solidFill>
              </a:rPr>
              <a:t>contador</a:t>
            </a:r>
            <a:r>
              <a:rPr lang="es-ES" sz="2200">
                <a:solidFill>
                  <a:srgbClr val="0F243E"/>
                </a:solidFill>
              </a:rPr>
              <a:t>.</a:t>
            </a:r>
            <a:endParaRPr sz="2200">
              <a:solidFill>
                <a:srgbClr val="0F243E"/>
              </a:solidFill>
            </a:endParaRPr>
          </a:p>
          <a:p>
            <a:pPr indent="-342900" lvl="0" marL="342900" rtl="0" algn="l">
              <a:spcBef>
                <a:spcPts val="440"/>
              </a:spcBef>
              <a:spcAft>
                <a:spcPts val="0"/>
              </a:spcAft>
              <a:buClr>
                <a:srgbClr val="0F243E"/>
              </a:buClr>
              <a:buSzPts val="2200"/>
              <a:buChar char="•"/>
            </a:pPr>
            <a:r>
              <a:rPr b="1" i="1" lang="es-ES" sz="2200">
                <a:solidFill>
                  <a:srgbClr val="0F243E"/>
                </a:solidFill>
              </a:rPr>
              <a:t>límite_superior</a:t>
            </a:r>
            <a:r>
              <a:rPr lang="es-ES" sz="2200">
                <a:solidFill>
                  <a:srgbClr val="0F243E"/>
                </a:solidFill>
              </a:rPr>
              <a:t>: especifica el </a:t>
            </a:r>
            <a:r>
              <a:rPr b="1" lang="es-ES" sz="2200">
                <a:solidFill>
                  <a:srgbClr val="0F243E"/>
                </a:solidFill>
              </a:rPr>
              <a:t>valor superior del</a:t>
            </a:r>
            <a:r>
              <a:rPr lang="es-ES" sz="2200">
                <a:solidFill>
                  <a:srgbClr val="0F243E"/>
                </a:solidFill>
              </a:rPr>
              <a:t> </a:t>
            </a:r>
            <a:r>
              <a:rPr b="1" i="1" lang="es-ES" sz="2200">
                <a:solidFill>
                  <a:srgbClr val="0F243E"/>
                </a:solidFill>
              </a:rPr>
              <a:t>contador </a:t>
            </a:r>
            <a:endParaRPr sz="2200">
              <a:solidFill>
                <a:srgbClr val="0F243E"/>
              </a:solidFill>
            </a:endParaRPr>
          </a:p>
        </p:txBody>
      </p:sp>
      <p:sp>
        <p:nvSpPr>
          <p:cNvPr id="247" name="Google Shape;247;p38"/>
          <p:cNvSpPr/>
          <p:nvPr/>
        </p:nvSpPr>
        <p:spPr>
          <a:xfrm>
            <a:off x="5105400" y="399701"/>
            <a:ext cx="321639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ES" sz="1800">
                <a:solidFill>
                  <a:schemeClr val="lt1"/>
                </a:solidFill>
                <a:latin typeface="Calibri"/>
                <a:ea typeface="Calibri"/>
                <a:cs typeface="Calibri"/>
                <a:sym typeface="Calibri"/>
              </a:rPr>
              <a:t>Estructuras de Control de iteraciones </a:t>
            </a:r>
            <a:endParaRPr b="1" sz="1800">
              <a:solidFill>
                <a:schemeClr val="lt1"/>
              </a:solidFill>
              <a:latin typeface="Candara"/>
              <a:ea typeface="Candara"/>
              <a:cs typeface="Candara"/>
              <a:sym typeface="Candar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9"/>
          <p:cNvSpPr txBox="1"/>
          <p:nvPr>
            <p:ph idx="1" type="body"/>
          </p:nvPr>
        </p:nvSpPr>
        <p:spPr>
          <a:xfrm>
            <a:off x="558800" y="1320801"/>
            <a:ext cx="8077200" cy="1219199"/>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400"/>
              <a:buNone/>
            </a:pPr>
            <a:r>
              <a:rPr lang="es-ES" sz="2400">
                <a:solidFill>
                  <a:srgbClr val="0F243E"/>
                </a:solidFill>
              </a:rPr>
              <a:t>En el ejemplo, el ciclo iterativo se ejecuta 20 veces, donde por cada iteración, se multiplica por 10 el valor de X, y SOLO al final se muestra el resultado final de las 20 iteraciones. </a:t>
            </a:r>
            <a:endParaRPr sz="2400">
              <a:solidFill>
                <a:srgbClr val="0F243E"/>
              </a:solidFill>
            </a:endParaRPr>
          </a:p>
        </p:txBody>
      </p:sp>
      <p:sp>
        <p:nvSpPr>
          <p:cNvPr id="253" name="Google Shape;253;p39"/>
          <p:cNvSpPr/>
          <p:nvPr/>
        </p:nvSpPr>
        <p:spPr>
          <a:xfrm>
            <a:off x="1117600" y="2540000"/>
            <a:ext cx="38666728" cy="4976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54" name="Google Shape;254;p39"/>
          <p:cNvPicPr preferRelativeResize="0"/>
          <p:nvPr/>
        </p:nvPicPr>
        <p:blipFill rotWithShape="1">
          <a:blip r:embed="rId3">
            <a:alphaModFix/>
          </a:blip>
          <a:srcRect b="0" l="0" r="0" t="0"/>
          <a:stretch/>
        </p:blipFill>
        <p:spPr>
          <a:xfrm>
            <a:off x="1117600" y="2540000"/>
            <a:ext cx="7058376" cy="3124199"/>
          </a:xfrm>
          <a:prstGeom prst="rect">
            <a:avLst/>
          </a:prstGeom>
          <a:noFill/>
          <a:ln>
            <a:noFill/>
          </a:ln>
        </p:spPr>
      </p:pic>
      <p:sp>
        <p:nvSpPr>
          <p:cNvPr id="255" name="Google Shape;255;p39"/>
          <p:cNvSpPr/>
          <p:nvPr/>
        </p:nvSpPr>
        <p:spPr>
          <a:xfrm>
            <a:off x="5105400" y="399701"/>
            <a:ext cx="321639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ES" sz="1800">
                <a:solidFill>
                  <a:schemeClr val="lt1"/>
                </a:solidFill>
                <a:latin typeface="Calibri"/>
                <a:ea typeface="Calibri"/>
                <a:cs typeface="Calibri"/>
                <a:sym typeface="Calibri"/>
              </a:rPr>
              <a:t>Estructuras de Control de iteraciones </a:t>
            </a:r>
            <a:endParaRPr b="1" sz="1800">
              <a:solidFill>
                <a:schemeClr val="lt1"/>
              </a:solidFill>
              <a:latin typeface="Candara"/>
              <a:ea typeface="Candara"/>
              <a:cs typeface="Candara"/>
              <a:sym typeface="Candar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40"/>
          <p:cNvSpPr txBox="1"/>
          <p:nvPr>
            <p:ph idx="1" type="body"/>
          </p:nvPr>
        </p:nvSpPr>
        <p:spPr>
          <a:xfrm>
            <a:off x="5634631" y="1952493"/>
            <a:ext cx="2870200" cy="34290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rgbClr val="0F243E"/>
              </a:buClr>
              <a:buSzPts val="2400"/>
              <a:buNone/>
            </a:pPr>
            <a:r>
              <a:rPr lang="es-ES" sz="2400">
                <a:solidFill>
                  <a:srgbClr val="0F243E"/>
                </a:solidFill>
              </a:rPr>
              <a:t>En el ejemplo, el ciclo iterativo se ejecuta 2por 0 veces, donde cada iteración, se multiplica por 10 el valor de X, y POR CADA ITERACIÓN, se muestra el resultado PARCIAL de las 20 iteraciones. </a:t>
            </a:r>
            <a:endParaRPr sz="2400">
              <a:solidFill>
                <a:srgbClr val="0F243E"/>
              </a:solidFill>
            </a:endParaRPr>
          </a:p>
        </p:txBody>
      </p:sp>
      <p:sp>
        <p:nvSpPr>
          <p:cNvPr id="261" name="Google Shape;261;p40"/>
          <p:cNvSpPr/>
          <p:nvPr/>
        </p:nvSpPr>
        <p:spPr>
          <a:xfrm>
            <a:off x="685799" y="1904999"/>
            <a:ext cx="20045252" cy="4749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62" name="Google Shape;262;p40"/>
          <p:cNvPicPr preferRelativeResize="0"/>
          <p:nvPr/>
        </p:nvPicPr>
        <p:blipFill rotWithShape="1">
          <a:blip r:embed="rId3">
            <a:alphaModFix/>
          </a:blip>
          <a:srcRect b="0" l="0" r="0" t="0"/>
          <a:stretch/>
        </p:blipFill>
        <p:spPr>
          <a:xfrm>
            <a:off x="685799" y="2308092"/>
            <a:ext cx="4948832" cy="2717801"/>
          </a:xfrm>
          <a:prstGeom prst="rect">
            <a:avLst/>
          </a:prstGeom>
          <a:noFill/>
          <a:ln>
            <a:noFill/>
          </a:ln>
        </p:spPr>
      </p:pic>
      <p:sp>
        <p:nvSpPr>
          <p:cNvPr id="263" name="Google Shape;263;p40"/>
          <p:cNvSpPr/>
          <p:nvPr/>
        </p:nvSpPr>
        <p:spPr>
          <a:xfrm>
            <a:off x="5105400" y="399701"/>
            <a:ext cx="321639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ES" sz="1800">
                <a:solidFill>
                  <a:schemeClr val="lt1"/>
                </a:solidFill>
                <a:latin typeface="Calibri"/>
                <a:ea typeface="Calibri"/>
                <a:cs typeface="Calibri"/>
                <a:sym typeface="Calibri"/>
              </a:rPr>
              <a:t>Estructuras de Control de iteraciones </a:t>
            </a:r>
            <a:endParaRPr b="1" sz="1800">
              <a:solidFill>
                <a:schemeClr val="lt1"/>
              </a:solidFill>
              <a:latin typeface="Candara"/>
              <a:ea typeface="Candara"/>
              <a:cs typeface="Candara"/>
              <a:sym typeface="Candar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1"/>
          <p:cNvSpPr txBox="1"/>
          <p:nvPr>
            <p:ph idx="1" type="body"/>
          </p:nvPr>
        </p:nvSpPr>
        <p:spPr>
          <a:xfrm>
            <a:off x="508000" y="1117601"/>
            <a:ext cx="8229600" cy="25654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rgbClr val="0F243E"/>
              </a:buClr>
              <a:buSzPts val="2400"/>
              <a:buNone/>
            </a:pPr>
            <a:r>
              <a:rPr lang="es-ES" sz="2400">
                <a:solidFill>
                  <a:srgbClr val="0F243E"/>
                </a:solidFill>
              </a:rPr>
              <a:t>En el ejemplo, el ciclo iterativo se ejecuta 20 veces, donde por cada iteración, se multiplica por 10 el valor de X, y POR CADA ITERACIÓN, se muestra el resultado PARCIAL de las 20 iteraciones. </a:t>
            </a:r>
            <a:r>
              <a:rPr i="1" lang="es-ES" sz="2400" u="sng">
                <a:solidFill>
                  <a:srgbClr val="0F243E"/>
                </a:solidFill>
              </a:rPr>
              <a:t>A diferencia de los ejemplos anteriores, las iteraciones, son DECRECIENTES, comenzando por el valor 20 hasta llegar al valor 1 de X, esto debido a la inclusión de REVERSE. </a:t>
            </a:r>
            <a:endParaRPr sz="2400">
              <a:solidFill>
                <a:srgbClr val="0F243E"/>
              </a:solidFill>
            </a:endParaRPr>
          </a:p>
        </p:txBody>
      </p:sp>
      <p:sp>
        <p:nvSpPr>
          <p:cNvPr id="269" name="Google Shape;269;p41"/>
          <p:cNvSpPr/>
          <p:nvPr/>
        </p:nvSpPr>
        <p:spPr>
          <a:xfrm>
            <a:off x="2184399" y="3505201"/>
            <a:ext cx="31779147" cy="4718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70" name="Google Shape;270;p41"/>
          <p:cNvPicPr preferRelativeResize="0"/>
          <p:nvPr/>
        </p:nvPicPr>
        <p:blipFill rotWithShape="1">
          <a:blip r:embed="rId3">
            <a:alphaModFix/>
          </a:blip>
          <a:srcRect b="0" l="0" r="0" t="0"/>
          <a:stretch/>
        </p:blipFill>
        <p:spPr>
          <a:xfrm>
            <a:off x="2184400" y="3505201"/>
            <a:ext cx="5384800" cy="2648262"/>
          </a:xfrm>
          <a:prstGeom prst="rect">
            <a:avLst/>
          </a:prstGeom>
          <a:noFill/>
          <a:ln>
            <a:noFill/>
          </a:ln>
        </p:spPr>
      </p:pic>
      <p:sp>
        <p:nvSpPr>
          <p:cNvPr id="271" name="Google Shape;271;p41"/>
          <p:cNvSpPr/>
          <p:nvPr/>
        </p:nvSpPr>
        <p:spPr>
          <a:xfrm>
            <a:off x="5105400" y="399701"/>
            <a:ext cx="321639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ES" sz="1800">
                <a:solidFill>
                  <a:schemeClr val="lt1"/>
                </a:solidFill>
                <a:latin typeface="Calibri"/>
                <a:ea typeface="Calibri"/>
                <a:cs typeface="Calibri"/>
                <a:sym typeface="Calibri"/>
              </a:rPr>
              <a:t>Estructuras de Control de iteraciones </a:t>
            </a:r>
            <a:endParaRPr b="1" sz="1800">
              <a:solidFill>
                <a:schemeClr val="lt1"/>
              </a:solidFill>
              <a:latin typeface="Candara"/>
              <a:ea typeface="Candara"/>
              <a:cs typeface="Candara"/>
              <a:sym typeface="Candar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42"/>
          <p:cNvSpPr txBox="1"/>
          <p:nvPr>
            <p:ph idx="1" type="body"/>
          </p:nvPr>
        </p:nvSpPr>
        <p:spPr>
          <a:xfrm>
            <a:off x="457200" y="1193800"/>
            <a:ext cx="3530600" cy="4932363"/>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7365D"/>
              </a:buClr>
              <a:buSzPts val="2200"/>
              <a:buNone/>
            </a:pPr>
            <a:r>
              <a:rPr b="1" lang="es-ES" sz="2200">
                <a:solidFill>
                  <a:srgbClr val="17365D"/>
                </a:solidFill>
              </a:rPr>
              <a:t>FOR Loop</a:t>
            </a:r>
            <a:endParaRPr sz="2200">
              <a:solidFill>
                <a:srgbClr val="17365D"/>
              </a:solidFill>
            </a:endParaRPr>
          </a:p>
          <a:p>
            <a:pPr indent="0" lvl="0" marL="0" rtl="0" algn="just">
              <a:spcBef>
                <a:spcPts val="440"/>
              </a:spcBef>
              <a:spcAft>
                <a:spcPts val="0"/>
              </a:spcAft>
              <a:buClr>
                <a:srgbClr val="0F243E"/>
              </a:buClr>
              <a:buSzPts val="2200"/>
              <a:buNone/>
            </a:pPr>
            <a:r>
              <a:rPr lang="es-ES" sz="2200">
                <a:solidFill>
                  <a:srgbClr val="0F243E"/>
                </a:solidFill>
              </a:rPr>
              <a:t>En el bloque ahora el ciclo iterativo se maneja con </a:t>
            </a:r>
            <a:r>
              <a:rPr b="1" lang="es-ES" sz="2200">
                <a:solidFill>
                  <a:srgbClr val="17365D"/>
                </a:solidFill>
              </a:rPr>
              <a:t>FOR LOOP</a:t>
            </a:r>
            <a:r>
              <a:rPr lang="es-ES" sz="2200">
                <a:solidFill>
                  <a:srgbClr val="0F243E"/>
                </a:solidFill>
              </a:rPr>
              <a:t>. La variable </a:t>
            </a:r>
            <a:r>
              <a:rPr b="1" lang="es-ES" sz="2200">
                <a:solidFill>
                  <a:srgbClr val="0F243E"/>
                </a:solidFill>
              </a:rPr>
              <a:t>i </a:t>
            </a:r>
            <a:r>
              <a:rPr b="1" lang="es-ES" sz="2200">
                <a:solidFill>
                  <a:srgbClr val="17365D"/>
                </a:solidFill>
              </a:rPr>
              <a:t>se declara implícitament</a:t>
            </a:r>
            <a:r>
              <a:rPr b="1" lang="es-ES" sz="2200">
                <a:solidFill>
                  <a:srgbClr val="0F243E"/>
                </a:solidFill>
              </a:rPr>
              <a:t>e</a:t>
            </a:r>
            <a:r>
              <a:rPr lang="es-ES" sz="2200">
                <a:solidFill>
                  <a:srgbClr val="0F243E"/>
                </a:solidFill>
              </a:rPr>
              <a:t> para ser usada en el loop y su valor irá desde el límite inferior (1) al límite superior (3) que indica la cantidad de iteraciones del loop. Una vez que se haya llegado al valor_máximo del loop el control pasará a la sentencia que continúa después del END LOOP. </a:t>
            </a:r>
            <a:endParaRPr sz="2200">
              <a:solidFill>
                <a:srgbClr val="0F243E"/>
              </a:solidFill>
            </a:endParaRPr>
          </a:p>
        </p:txBody>
      </p:sp>
      <p:sp>
        <p:nvSpPr>
          <p:cNvPr id="277" name="Google Shape;277;p42"/>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78" name="Google Shape;278;p42"/>
          <p:cNvPicPr preferRelativeResize="0"/>
          <p:nvPr/>
        </p:nvPicPr>
        <p:blipFill rotWithShape="1">
          <a:blip r:embed="rId3">
            <a:alphaModFix/>
          </a:blip>
          <a:srcRect b="0" l="0" r="0" t="0"/>
          <a:stretch/>
        </p:blipFill>
        <p:spPr>
          <a:xfrm>
            <a:off x="3987800" y="2085181"/>
            <a:ext cx="4763770" cy="3149600"/>
          </a:xfrm>
          <a:prstGeom prst="rect">
            <a:avLst/>
          </a:prstGeom>
          <a:noFill/>
          <a:ln>
            <a:noFill/>
          </a:ln>
        </p:spPr>
      </p:pic>
      <p:sp>
        <p:nvSpPr>
          <p:cNvPr id="279" name="Google Shape;279;p42"/>
          <p:cNvSpPr/>
          <p:nvPr/>
        </p:nvSpPr>
        <p:spPr>
          <a:xfrm>
            <a:off x="5105400" y="399701"/>
            <a:ext cx="321639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ES" sz="1800">
                <a:solidFill>
                  <a:schemeClr val="lt1"/>
                </a:solidFill>
                <a:latin typeface="Calibri"/>
                <a:ea typeface="Calibri"/>
                <a:cs typeface="Calibri"/>
                <a:sym typeface="Calibri"/>
              </a:rPr>
              <a:t>Estructuras de Control de iteraciones </a:t>
            </a:r>
            <a:endParaRPr b="1" sz="1800">
              <a:solidFill>
                <a:schemeClr val="lt1"/>
              </a:solidFill>
              <a:latin typeface="Candara"/>
              <a:ea typeface="Candara"/>
              <a:cs typeface="Candara"/>
              <a:sym typeface="Candar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43"/>
          <p:cNvSpPr txBox="1"/>
          <p:nvPr>
            <p:ph idx="1" type="body"/>
          </p:nvPr>
        </p:nvSpPr>
        <p:spPr>
          <a:xfrm>
            <a:off x="584200" y="1244600"/>
            <a:ext cx="3429000" cy="45259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17365D"/>
              </a:buClr>
              <a:buSzPts val="2200"/>
              <a:buNone/>
            </a:pPr>
            <a:r>
              <a:rPr b="1" lang="es-ES" sz="2200">
                <a:solidFill>
                  <a:srgbClr val="17365D"/>
                </a:solidFill>
              </a:rPr>
              <a:t>FOR Loop</a:t>
            </a:r>
            <a:endParaRPr sz="2200">
              <a:solidFill>
                <a:srgbClr val="17365D"/>
              </a:solidFill>
            </a:endParaRPr>
          </a:p>
          <a:p>
            <a:pPr indent="0" lvl="0" marL="0" rtl="0" algn="just">
              <a:lnSpc>
                <a:spcPct val="90000"/>
              </a:lnSpc>
              <a:spcBef>
                <a:spcPts val="440"/>
              </a:spcBef>
              <a:spcAft>
                <a:spcPts val="0"/>
              </a:spcAft>
              <a:buClr>
                <a:srgbClr val="0F243E"/>
              </a:buClr>
              <a:buSzPts val="2200"/>
              <a:buNone/>
            </a:pPr>
            <a:r>
              <a:rPr lang="es-ES" sz="2200">
                <a:solidFill>
                  <a:srgbClr val="0F243E"/>
                </a:solidFill>
              </a:rPr>
              <a:t>Basados en el mismo ejemplo anterior, en este bloque PL/SQL el límite inferior (1) y el límite superior (3) del loop está dado por las variables v_limite_inf y v_limite_sup respectivamente. </a:t>
            </a:r>
            <a:endParaRPr sz="2200">
              <a:solidFill>
                <a:srgbClr val="0F243E"/>
              </a:solidFill>
            </a:endParaRPr>
          </a:p>
          <a:p>
            <a:pPr indent="0" lvl="0" marL="0" rtl="0" algn="just">
              <a:lnSpc>
                <a:spcPct val="90000"/>
              </a:lnSpc>
              <a:spcBef>
                <a:spcPts val="440"/>
              </a:spcBef>
              <a:spcAft>
                <a:spcPts val="0"/>
              </a:spcAft>
              <a:buClr>
                <a:srgbClr val="0F243E"/>
              </a:buClr>
              <a:buSzPts val="2200"/>
              <a:buNone/>
            </a:pPr>
            <a:r>
              <a:rPr lang="es-ES" sz="2200">
                <a:solidFill>
                  <a:srgbClr val="0F243E"/>
                </a:solidFill>
              </a:rPr>
              <a:t>Una vez que se haya llegado al valor_máximo del loop el control pasará a la sentencia que continúa después del END LOOP. </a:t>
            </a:r>
            <a:endParaRPr sz="2200">
              <a:solidFill>
                <a:srgbClr val="0F243E"/>
              </a:solidFill>
            </a:endParaRPr>
          </a:p>
        </p:txBody>
      </p:sp>
      <p:sp>
        <p:nvSpPr>
          <p:cNvPr id="285" name="Google Shape;285;p43"/>
          <p:cNvSpPr/>
          <p:nvPr/>
        </p:nvSpPr>
        <p:spPr>
          <a:xfrm>
            <a:off x="4216400" y="1879599"/>
            <a:ext cx="25333377"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6" name="Google Shape;286;p43"/>
          <p:cNvPicPr preferRelativeResize="0"/>
          <p:nvPr/>
        </p:nvPicPr>
        <p:blipFill rotWithShape="1">
          <a:blip r:embed="rId3">
            <a:alphaModFix/>
          </a:blip>
          <a:srcRect b="0" l="0" r="0" t="0"/>
          <a:stretch/>
        </p:blipFill>
        <p:spPr>
          <a:xfrm>
            <a:off x="4216400" y="1879599"/>
            <a:ext cx="4436919" cy="3200401"/>
          </a:xfrm>
          <a:prstGeom prst="rect">
            <a:avLst/>
          </a:prstGeom>
          <a:noFill/>
          <a:ln>
            <a:noFill/>
          </a:ln>
        </p:spPr>
      </p:pic>
      <p:sp>
        <p:nvSpPr>
          <p:cNvPr id="287" name="Google Shape;287;p43"/>
          <p:cNvSpPr/>
          <p:nvPr/>
        </p:nvSpPr>
        <p:spPr>
          <a:xfrm>
            <a:off x="5105400" y="399701"/>
            <a:ext cx="321639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ES" sz="1800">
                <a:solidFill>
                  <a:schemeClr val="lt1"/>
                </a:solidFill>
                <a:latin typeface="Calibri"/>
                <a:ea typeface="Calibri"/>
                <a:cs typeface="Calibri"/>
                <a:sym typeface="Calibri"/>
              </a:rPr>
              <a:t>Estructuras de Control de iteraciones </a:t>
            </a:r>
            <a:endParaRPr b="1" sz="1800">
              <a:solidFill>
                <a:schemeClr val="lt1"/>
              </a:solidFill>
              <a:latin typeface="Candara"/>
              <a:ea typeface="Candara"/>
              <a:cs typeface="Candara"/>
              <a:sym typeface="Candar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6"/>
          <p:cNvSpPr/>
          <p:nvPr/>
        </p:nvSpPr>
        <p:spPr>
          <a:xfrm>
            <a:off x="873904" y="2660302"/>
            <a:ext cx="2723492" cy="138499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2800">
                <a:solidFill>
                  <a:schemeClr val="lt1"/>
                </a:solidFill>
                <a:latin typeface="Calibri"/>
                <a:ea typeface="Calibri"/>
                <a:cs typeface="Calibri"/>
                <a:sym typeface="Calibri"/>
              </a:rPr>
              <a:t>Estructuras de Control de iteraciones </a:t>
            </a:r>
            <a:endParaRPr b="1" sz="2800">
              <a:solidFill>
                <a:schemeClr val="lt1"/>
              </a:solidFill>
              <a:latin typeface="Candara"/>
              <a:ea typeface="Candara"/>
              <a:cs typeface="Candara"/>
              <a:sym typeface="Candar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44"/>
          <p:cNvSpPr txBox="1"/>
          <p:nvPr>
            <p:ph idx="1" type="body"/>
          </p:nvPr>
        </p:nvSpPr>
        <p:spPr>
          <a:xfrm>
            <a:off x="584200" y="1117601"/>
            <a:ext cx="8077200" cy="2159000"/>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Clr>
                <a:srgbClr val="0F243E"/>
              </a:buClr>
              <a:buSzPts val="2035"/>
              <a:buNone/>
            </a:pPr>
            <a:r>
              <a:rPr b="1" lang="es-ES" sz="2035">
                <a:solidFill>
                  <a:srgbClr val="0F243E"/>
                </a:solidFill>
              </a:rPr>
              <a:t>Pautas para Loops</a:t>
            </a:r>
            <a:endParaRPr sz="2035">
              <a:solidFill>
                <a:srgbClr val="0F243E"/>
              </a:solidFill>
            </a:endParaRPr>
          </a:p>
          <a:p>
            <a:pPr indent="0" lvl="0" marL="0" rtl="0" algn="just">
              <a:lnSpc>
                <a:spcPct val="100000"/>
              </a:lnSpc>
              <a:spcBef>
                <a:spcPts val="407"/>
              </a:spcBef>
              <a:spcAft>
                <a:spcPts val="0"/>
              </a:spcAft>
              <a:buClr>
                <a:srgbClr val="0F243E"/>
              </a:buClr>
              <a:buSzPts val="2035"/>
              <a:buNone/>
            </a:pPr>
            <a:r>
              <a:rPr lang="es-ES" sz="2035">
                <a:solidFill>
                  <a:srgbClr val="0F243E"/>
                </a:solidFill>
              </a:rPr>
              <a:t>Usar el control de iteración LOOP básico cuando las sentencias contenidas dentro del bucle deben ser ejecutas a lo menos una vez.</a:t>
            </a:r>
            <a:endParaRPr sz="2035">
              <a:solidFill>
                <a:srgbClr val="0F243E"/>
              </a:solidFill>
            </a:endParaRPr>
          </a:p>
          <a:p>
            <a:pPr indent="0" lvl="0" marL="0" rtl="0" algn="just">
              <a:lnSpc>
                <a:spcPct val="100000"/>
              </a:lnSpc>
              <a:spcBef>
                <a:spcPts val="407"/>
              </a:spcBef>
              <a:spcAft>
                <a:spcPts val="0"/>
              </a:spcAft>
              <a:buClr>
                <a:srgbClr val="0F243E"/>
              </a:buClr>
              <a:buSzPts val="2035"/>
              <a:buNone/>
            </a:pPr>
            <a:r>
              <a:rPr lang="es-ES" sz="2035">
                <a:solidFill>
                  <a:srgbClr val="0F243E"/>
                </a:solidFill>
              </a:rPr>
              <a:t>Usar WHILE Loop si la condición tiene que ser evaluada al comienzo de cada iteración.</a:t>
            </a:r>
            <a:endParaRPr sz="2035">
              <a:solidFill>
                <a:srgbClr val="0F243E"/>
              </a:solidFill>
            </a:endParaRPr>
          </a:p>
          <a:p>
            <a:pPr indent="0" lvl="0" marL="0" rtl="0" algn="just">
              <a:lnSpc>
                <a:spcPct val="100000"/>
              </a:lnSpc>
              <a:spcBef>
                <a:spcPts val="407"/>
              </a:spcBef>
              <a:spcAft>
                <a:spcPts val="0"/>
              </a:spcAft>
              <a:buClr>
                <a:srgbClr val="0F243E"/>
              </a:buClr>
              <a:buSzPts val="2035"/>
              <a:buNone/>
            </a:pPr>
            <a:r>
              <a:rPr lang="es-ES" sz="2035">
                <a:solidFill>
                  <a:srgbClr val="0F243E"/>
                </a:solidFill>
              </a:rPr>
              <a:t>Usar FOR Loop si el número de iteraciones es conocido. </a:t>
            </a:r>
            <a:endParaRPr sz="2035">
              <a:solidFill>
                <a:srgbClr val="0F243E"/>
              </a:solidFill>
            </a:endParaRPr>
          </a:p>
        </p:txBody>
      </p:sp>
      <p:sp>
        <p:nvSpPr>
          <p:cNvPr id="293" name="Google Shape;293;p44"/>
          <p:cNvSpPr/>
          <p:nvPr/>
        </p:nvSpPr>
        <p:spPr>
          <a:xfrm>
            <a:off x="1930400" y="3276601"/>
            <a:ext cx="32378755"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94" name="Google Shape;294;p44"/>
          <p:cNvPicPr preferRelativeResize="0"/>
          <p:nvPr/>
        </p:nvPicPr>
        <p:blipFill rotWithShape="1">
          <a:blip r:embed="rId3">
            <a:alphaModFix/>
          </a:blip>
          <a:srcRect b="0" l="0" r="0" t="0"/>
          <a:stretch/>
        </p:blipFill>
        <p:spPr>
          <a:xfrm>
            <a:off x="1930400" y="3276602"/>
            <a:ext cx="5486400" cy="2788170"/>
          </a:xfrm>
          <a:prstGeom prst="rect">
            <a:avLst/>
          </a:prstGeom>
          <a:noFill/>
          <a:ln>
            <a:noFill/>
          </a:ln>
        </p:spPr>
      </p:pic>
      <p:sp>
        <p:nvSpPr>
          <p:cNvPr id="295" name="Google Shape;295;p44"/>
          <p:cNvSpPr/>
          <p:nvPr/>
        </p:nvSpPr>
        <p:spPr>
          <a:xfrm>
            <a:off x="5105400" y="399701"/>
            <a:ext cx="321639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ES" sz="1800">
                <a:solidFill>
                  <a:schemeClr val="lt1"/>
                </a:solidFill>
                <a:latin typeface="Calibri"/>
                <a:ea typeface="Calibri"/>
                <a:cs typeface="Calibri"/>
                <a:sym typeface="Calibri"/>
              </a:rPr>
              <a:t>Estructuras de Control de iteraciones </a:t>
            </a:r>
            <a:endParaRPr b="1" sz="1800">
              <a:solidFill>
                <a:schemeClr val="lt1"/>
              </a:solidFill>
              <a:latin typeface="Candara"/>
              <a:ea typeface="Candara"/>
              <a:cs typeface="Candara"/>
              <a:sym typeface="Candar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45"/>
          <p:cNvSpPr txBox="1"/>
          <p:nvPr>
            <p:ph idx="1" type="body"/>
          </p:nvPr>
        </p:nvSpPr>
        <p:spPr>
          <a:xfrm>
            <a:off x="533400" y="1168401"/>
            <a:ext cx="8229600" cy="15748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400"/>
              <a:buNone/>
            </a:pPr>
            <a:r>
              <a:rPr lang="es-ES" sz="2400">
                <a:solidFill>
                  <a:srgbClr val="0F243E"/>
                </a:solidFill>
              </a:rPr>
              <a:t>Dado los ciclos iterativos anteriores, el ejemplo, muestra que utilizando WHILE y FOR, se puede implementar el mismo resultado esperado, como es el despliegue de resultados parciales procesado. </a:t>
            </a:r>
            <a:endParaRPr sz="2400">
              <a:solidFill>
                <a:srgbClr val="0F243E"/>
              </a:solidFill>
            </a:endParaRPr>
          </a:p>
        </p:txBody>
      </p:sp>
      <p:sp>
        <p:nvSpPr>
          <p:cNvPr id="301" name="Google Shape;301;p45"/>
          <p:cNvSpPr/>
          <p:nvPr/>
        </p:nvSpPr>
        <p:spPr>
          <a:xfrm>
            <a:off x="1422400" y="2743201"/>
            <a:ext cx="36590813" cy="539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02" name="Google Shape;302;p45"/>
          <p:cNvPicPr preferRelativeResize="0"/>
          <p:nvPr/>
        </p:nvPicPr>
        <p:blipFill rotWithShape="1">
          <a:blip r:embed="rId3">
            <a:alphaModFix/>
          </a:blip>
          <a:srcRect b="0" l="0" r="0" t="0"/>
          <a:stretch/>
        </p:blipFill>
        <p:spPr>
          <a:xfrm>
            <a:off x="1141665" y="2743201"/>
            <a:ext cx="7013070" cy="3276598"/>
          </a:xfrm>
          <a:prstGeom prst="rect">
            <a:avLst/>
          </a:prstGeom>
          <a:noFill/>
          <a:ln>
            <a:noFill/>
          </a:ln>
        </p:spPr>
      </p:pic>
      <p:sp>
        <p:nvSpPr>
          <p:cNvPr id="303" name="Google Shape;303;p45"/>
          <p:cNvSpPr/>
          <p:nvPr/>
        </p:nvSpPr>
        <p:spPr>
          <a:xfrm>
            <a:off x="5105400" y="399701"/>
            <a:ext cx="321639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ES" sz="1800">
                <a:solidFill>
                  <a:schemeClr val="lt1"/>
                </a:solidFill>
                <a:latin typeface="Calibri"/>
                <a:ea typeface="Calibri"/>
                <a:cs typeface="Calibri"/>
                <a:sym typeface="Calibri"/>
              </a:rPr>
              <a:t>Estructuras de Control de iteraciones </a:t>
            </a:r>
            <a:endParaRPr b="1" sz="1800">
              <a:solidFill>
                <a:schemeClr val="lt1"/>
              </a:solidFill>
              <a:latin typeface="Candara"/>
              <a:ea typeface="Candara"/>
              <a:cs typeface="Candara"/>
              <a:sym typeface="Candar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46"/>
          <p:cNvSpPr txBox="1"/>
          <p:nvPr>
            <p:ph idx="1" type="body"/>
          </p:nvPr>
        </p:nvSpPr>
        <p:spPr>
          <a:xfrm>
            <a:off x="609600" y="1193801"/>
            <a:ext cx="8229600" cy="2489199"/>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rgbClr val="17365D"/>
              </a:buClr>
              <a:buSzPts val="2200"/>
              <a:buNone/>
            </a:pPr>
            <a:r>
              <a:rPr b="1" lang="es-ES" sz="2200">
                <a:solidFill>
                  <a:srgbClr val="17365D"/>
                </a:solidFill>
              </a:rPr>
              <a:t>Loops Anidados y Etiquetas</a:t>
            </a:r>
            <a:endParaRPr sz="2200">
              <a:solidFill>
                <a:srgbClr val="17365D"/>
              </a:solidFill>
            </a:endParaRPr>
          </a:p>
          <a:p>
            <a:pPr indent="-342900" lvl="0" marL="342900" rtl="0" algn="just">
              <a:lnSpc>
                <a:spcPct val="90000"/>
              </a:lnSpc>
              <a:spcBef>
                <a:spcPts val="440"/>
              </a:spcBef>
              <a:spcAft>
                <a:spcPts val="0"/>
              </a:spcAft>
              <a:buClr>
                <a:srgbClr val="0F243E"/>
              </a:buClr>
              <a:buSzPts val="2200"/>
              <a:buChar char="•"/>
            </a:pPr>
            <a:r>
              <a:rPr lang="es-ES" sz="2200">
                <a:solidFill>
                  <a:srgbClr val="0F243E"/>
                </a:solidFill>
              </a:rPr>
              <a:t>Los loops anidados tienen múltiples niveles. </a:t>
            </a:r>
            <a:endParaRPr sz="2200">
              <a:solidFill>
                <a:srgbClr val="0F243E"/>
              </a:solidFill>
            </a:endParaRPr>
          </a:p>
          <a:p>
            <a:pPr indent="-342900" lvl="0" marL="342900" rtl="0" algn="just">
              <a:lnSpc>
                <a:spcPct val="90000"/>
              </a:lnSpc>
              <a:spcBef>
                <a:spcPts val="440"/>
              </a:spcBef>
              <a:spcAft>
                <a:spcPts val="0"/>
              </a:spcAft>
              <a:buClr>
                <a:srgbClr val="0F243E"/>
              </a:buClr>
              <a:buSzPts val="2200"/>
              <a:buChar char="•"/>
            </a:pPr>
            <a:r>
              <a:rPr lang="es-ES" sz="2200">
                <a:solidFill>
                  <a:srgbClr val="0F243E"/>
                </a:solidFill>
              </a:rPr>
              <a:t>El uso de etiquetas permiten distinguir entre bloques y loops.</a:t>
            </a:r>
            <a:endParaRPr sz="2200">
              <a:solidFill>
                <a:srgbClr val="0F243E"/>
              </a:solidFill>
            </a:endParaRPr>
          </a:p>
          <a:p>
            <a:pPr indent="-342900" lvl="0" marL="342900" rtl="0" algn="just">
              <a:lnSpc>
                <a:spcPct val="90000"/>
              </a:lnSpc>
              <a:spcBef>
                <a:spcPts val="440"/>
              </a:spcBef>
              <a:spcAft>
                <a:spcPts val="0"/>
              </a:spcAft>
              <a:buClr>
                <a:srgbClr val="0F243E"/>
              </a:buClr>
              <a:buSzPts val="2200"/>
              <a:buChar char="•"/>
            </a:pPr>
            <a:r>
              <a:rPr lang="es-ES" sz="2200">
                <a:solidFill>
                  <a:srgbClr val="0F243E"/>
                </a:solidFill>
              </a:rPr>
              <a:t>Se pueden anidar loops básicos, FOR, While dentro de otro.</a:t>
            </a:r>
            <a:endParaRPr sz="2200">
              <a:solidFill>
                <a:srgbClr val="0F243E"/>
              </a:solidFill>
            </a:endParaRPr>
          </a:p>
          <a:p>
            <a:pPr indent="-342900" lvl="0" marL="342900" rtl="0" algn="just">
              <a:lnSpc>
                <a:spcPct val="90000"/>
              </a:lnSpc>
              <a:spcBef>
                <a:spcPts val="440"/>
              </a:spcBef>
              <a:spcAft>
                <a:spcPts val="0"/>
              </a:spcAft>
              <a:buClr>
                <a:srgbClr val="0F243E"/>
              </a:buClr>
              <a:buSzPts val="2200"/>
              <a:buChar char="•"/>
            </a:pPr>
            <a:r>
              <a:rPr lang="es-ES" sz="2200">
                <a:solidFill>
                  <a:srgbClr val="0F243E"/>
                </a:solidFill>
              </a:rPr>
              <a:t>La etiqueta debe ir antes de la palabra LOOP palabra dentro de delimitadores de la etiqueta (la etiqueta &lt;&lt; &gt;&gt;). En loops FOR o WHILE coloque la etiqueta antes de FOR o WHILE.</a:t>
            </a:r>
            <a:endParaRPr sz="2200">
              <a:solidFill>
                <a:srgbClr val="0F243E"/>
              </a:solidFill>
            </a:endParaRPr>
          </a:p>
        </p:txBody>
      </p:sp>
      <p:sp>
        <p:nvSpPr>
          <p:cNvPr id="309" name="Google Shape;309;p46"/>
          <p:cNvSpPr/>
          <p:nvPr/>
        </p:nvSpPr>
        <p:spPr>
          <a:xfrm>
            <a:off x="2692399" y="3683000"/>
            <a:ext cx="26982296" cy="4625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10" name="Google Shape;310;p46"/>
          <p:cNvPicPr preferRelativeResize="0"/>
          <p:nvPr/>
        </p:nvPicPr>
        <p:blipFill rotWithShape="1">
          <a:blip r:embed="rId3">
            <a:alphaModFix/>
          </a:blip>
          <a:srcRect b="0" l="0" r="0" t="0"/>
          <a:stretch/>
        </p:blipFill>
        <p:spPr>
          <a:xfrm>
            <a:off x="2692400" y="3683000"/>
            <a:ext cx="4572000" cy="2548328"/>
          </a:xfrm>
          <a:prstGeom prst="rect">
            <a:avLst/>
          </a:prstGeom>
          <a:noFill/>
          <a:ln>
            <a:noFill/>
          </a:ln>
        </p:spPr>
      </p:pic>
      <p:sp>
        <p:nvSpPr>
          <p:cNvPr id="311" name="Google Shape;311;p46"/>
          <p:cNvSpPr/>
          <p:nvPr/>
        </p:nvSpPr>
        <p:spPr>
          <a:xfrm>
            <a:off x="5105400" y="399701"/>
            <a:ext cx="321639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ES" sz="1800">
                <a:solidFill>
                  <a:schemeClr val="lt1"/>
                </a:solidFill>
                <a:latin typeface="Calibri"/>
                <a:ea typeface="Calibri"/>
                <a:cs typeface="Calibri"/>
                <a:sym typeface="Calibri"/>
              </a:rPr>
              <a:t>Estructuras de Control de iteraciones </a:t>
            </a:r>
            <a:endParaRPr b="1" sz="1800">
              <a:solidFill>
                <a:schemeClr val="lt1"/>
              </a:solidFill>
              <a:latin typeface="Candara"/>
              <a:ea typeface="Candara"/>
              <a:cs typeface="Candara"/>
              <a:sym typeface="Candar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47"/>
          <p:cNvSpPr txBox="1"/>
          <p:nvPr>
            <p:ph idx="1" type="body"/>
          </p:nvPr>
        </p:nvSpPr>
        <p:spPr>
          <a:xfrm>
            <a:off x="660400" y="1778001"/>
            <a:ext cx="8026400" cy="3581399"/>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400"/>
              <a:buNone/>
            </a:pPr>
            <a:r>
              <a:rPr lang="es-ES" sz="2400">
                <a:solidFill>
                  <a:srgbClr val="0F243E"/>
                </a:solidFill>
              </a:rPr>
              <a:t>En el bloque del ejemplo hay dos ciclos iterativos. El loop externo es identificado con la etiqueta </a:t>
            </a:r>
            <a:r>
              <a:rPr b="1" lang="es-ES" sz="2400">
                <a:solidFill>
                  <a:srgbClr val="0F243E"/>
                </a:solidFill>
              </a:rPr>
              <a:t>&lt;&lt;loop_externo&gt;&gt;</a:t>
            </a:r>
            <a:r>
              <a:rPr lang="es-ES" sz="2400">
                <a:solidFill>
                  <a:srgbClr val="0F243E"/>
                </a:solidFill>
              </a:rPr>
              <a:t> el loop interno por la etiqueta </a:t>
            </a:r>
            <a:r>
              <a:rPr b="1" lang="es-ES" sz="2400">
                <a:solidFill>
                  <a:srgbClr val="0F243E"/>
                </a:solidFill>
              </a:rPr>
              <a:t>&lt;&lt;loop_interno&gt;&gt;</a:t>
            </a:r>
            <a:r>
              <a:rPr lang="es-ES" sz="2400">
                <a:solidFill>
                  <a:srgbClr val="0F243E"/>
                </a:solidFill>
              </a:rPr>
              <a:t>. El loop externo inicialmente se ejecutará 10 veces (controlado por la cláusula </a:t>
            </a:r>
            <a:r>
              <a:rPr b="1" lang="es-ES" sz="2400">
                <a:solidFill>
                  <a:srgbClr val="0F243E"/>
                </a:solidFill>
              </a:rPr>
              <a:t>EXIT WHEN v_contador &gt; 10</a:t>
            </a:r>
            <a:r>
              <a:rPr lang="es-ES" sz="2400">
                <a:solidFill>
                  <a:srgbClr val="0F243E"/>
                </a:solidFill>
              </a:rPr>
              <a:t>) y el loop interno se ejecutará 1 vez (controlado por la cláusula </a:t>
            </a:r>
            <a:r>
              <a:rPr b="1" lang="es-ES" sz="2400">
                <a:solidFill>
                  <a:srgbClr val="0F243E"/>
                </a:solidFill>
              </a:rPr>
              <a:t>EXIT WHEN v_inner_done = 'YES'</a:t>
            </a:r>
            <a:r>
              <a:rPr lang="es-ES" sz="2400">
                <a:solidFill>
                  <a:srgbClr val="0F243E"/>
                </a:solidFill>
              </a:rPr>
              <a:t>) pero además en el loop interno se controla la salida del loop principal a través de la cláusula </a:t>
            </a:r>
            <a:r>
              <a:rPr b="1" lang="es-ES" sz="2400">
                <a:solidFill>
                  <a:srgbClr val="0F243E"/>
                </a:solidFill>
              </a:rPr>
              <a:t>EXIT v_loop_externo WHEN total_done = 'YES' </a:t>
            </a:r>
            <a:endParaRPr sz="2400">
              <a:solidFill>
                <a:srgbClr val="0F243E"/>
              </a:solidFill>
            </a:endParaRPr>
          </a:p>
        </p:txBody>
      </p:sp>
      <p:sp>
        <p:nvSpPr>
          <p:cNvPr id="317" name="Google Shape;317;p47"/>
          <p:cNvSpPr/>
          <p:nvPr/>
        </p:nvSpPr>
        <p:spPr>
          <a:xfrm>
            <a:off x="5105400" y="399701"/>
            <a:ext cx="321639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ES" sz="1800">
                <a:solidFill>
                  <a:schemeClr val="lt1"/>
                </a:solidFill>
                <a:latin typeface="Calibri"/>
                <a:ea typeface="Calibri"/>
                <a:cs typeface="Calibri"/>
                <a:sym typeface="Calibri"/>
              </a:rPr>
              <a:t>Estructuras de Control de iteraciones </a:t>
            </a:r>
            <a:endParaRPr b="1" sz="1800">
              <a:solidFill>
                <a:schemeClr val="lt1"/>
              </a:solidFill>
              <a:latin typeface="Candara"/>
              <a:ea typeface="Candara"/>
              <a:cs typeface="Candara"/>
              <a:sym typeface="Candar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48"/>
          <p:cNvSpPr txBox="1"/>
          <p:nvPr>
            <p:ph idx="1" type="body"/>
          </p:nvPr>
        </p:nvSpPr>
        <p:spPr>
          <a:xfrm>
            <a:off x="584200" y="1270000"/>
            <a:ext cx="8128000" cy="4525963"/>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17365D"/>
              </a:buClr>
              <a:buSzPts val="2400"/>
              <a:buNone/>
            </a:pPr>
            <a:r>
              <a:rPr b="1" lang="es-ES" sz="2400">
                <a:solidFill>
                  <a:srgbClr val="17365D"/>
                </a:solidFill>
              </a:rPr>
              <a:t>Sentencia PL/SQL CONTINUE</a:t>
            </a:r>
            <a:endParaRPr sz="2400">
              <a:solidFill>
                <a:srgbClr val="17365D"/>
              </a:solidFill>
            </a:endParaRPr>
          </a:p>
          <a:p>
            <a:pPr indent="0" lvl="0" marL="0" rtl="0" algn="just">
              <a:spcBef>
                <a:spcPts val="480"/>
              </a:spcBef>
              <a:spcAft>
                <a:spcPts val="0"/>
              </a:spcAft>
              <a:buClr>
                <a:srgbClr val="0F243E"/>
              </a:buClr>
              <a:buSzPts val="2400"/>
              <a:buNone/>
            </a:pPr>
            <a:r>
              <a:rPr lang="es-ES" sz="2400">
                <a:solidFill>
                  <a:srgbClr val="0F243E"/>
                </a:solidFill>
              </a:rPr>
              <a:t>La sentencia CONTINUE permite transferir el control dentro de un loop a una nueva iteración o para salir del loop. Muchos otros lenguajes de programación tienen esta funcionalidad. </a:t>
            </a:r>
            <a:endParaRPr sz="2400">
              <a:solidFill>
                <a:srgbClr val="0F243E"/>
              </a:solidFill>
            </a:endParaRPr>
          </a:p>
          <a:p>
            <a:pPr indent="0" lvl="0" marL="0" rtl="0" algn="just">
              <a:spcBef>
                <a:spcPts val="480"/>
              </a:spcBef>
              <a:spcAft>
                <a:spcPts val="0"/>
              </a:spcAft>
              <a:buClr>
                <a:srgbClr val="0F243E"/>
              </a:buClr>
              <a:buSzPts val="2400"/>
              <a:buNone/>
            </a:pPr>
            <a:r>
              <a:rPr lang="es-ES" sz="2400">
                <a:solidFill>
                  <a:srgbClr val="0F243E"/>
                </a:solidFill>
              </a:rPr>
              <a:t>Con Oracle 11g, PL/SQL también ofrece esta funcionalidad. En versiones anteriores a Oracle 11g, se puede codificar una solución utilizando variables booleanas e instrucciones condicionales para simular la funcionalidad de CONTINUE. </a:t>
            </a:r>
            <a:endParaRPr sz="2400">
              <a:solidFill>
                <a:srgbClr val="0F243E"/>
              </a:solidFill>
            </a:endParaRPr>
          </a:p>
        </p:txBody>
      </p:sp>
      <p:sp>
        <p:nvSpPr>
          <p:cNvPr id="323" name="Google Shape;323;p48"/>
          <p:cNvSpPr/>
          <p:nvPr/>
        </p:nvSpPr>
        <p:spPr>
          <a:xfrm>
            <a:off x="5105400" y="399701"/>
            <a:ext cx="321639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ES" sz="1800">
                <a:solidFill>
                  <a:schemeClr val="lt1"/>
                </a:solidFill>
                <a:latin typeface="Calibri"/>
                <a:ea typeface="Calibri"/>
                <a:cs typeface="Calibri"/>
                <a:sym typeface="Calibri"/>
              </a:rPr>
              <a:t>Estructuras de Control de iteraciones </a:t>
            </a:r>
            <a:endParaRPr b="1" sz="1800">
              <a:solidFill>
                <a:schemeClr val="lt1"/>
              </a:solidFill>
              <a:latin typeface="Candara"/>
              <a:ea typeface="Candara"/>
              <a:cs typeface="Candara"/>
              <a:sym typeface="Candar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49"/>
          <p:cNvSpPr txBox="1"/>
          <p:nvPr>
            <p:ph idx="1" type="body"/>
          </p:nvPr>
        </p:nvSpPr>
        <p:spPr>
          <a:xfrm>
            <a:off x="508000" y="1143002"/>
            <a:ext cx="8229600" cy="2159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F243E"/>
              </a:buClr>
              <a:buSzPts val="2400"/>
              <a:buNone/>
            </a:pPr>
            <a:r>
              <a:rPr lang="es-ES" sz="2400">
                <a:solidFill>
                  <a:srgbClr val="0F243E"/>
                </a:solidFill>
              </a:rPr>
              <a:t>La sentencia CONTINUE ofrece un medio sencillo para controlar las iteraciones de loop. Puede ser más eficiente que soluciones de codificaciones anteriores.  </a:t>
            </a:r>
            <a:endParaRPr sz="2400">
              <a:solidFill>
                <a:srgbClr val="0F243E"/>
              </a:solidFill>
            </a:endParaRPr>
          </a:p>
          <a:p>
            <a:pPr indent="0" lvl="0" marL="0" rtl="0" algn="l">
              <a:spcBef>
                <a:spcPts val="480"/>
              </a:spcBef>
              <a:spcAft>
                <a:spcPts val="0"/>
              </a:spcAft>
              <a:buClr>
                <a:srgbClr val="0F243E"/>
              </a:buClr>
              <a:buSzPts val="2400"/>
              <a:buNone/>
            </a:pPr>
            <a:r>
              <a:rPr lang="es-ES" sz="2400">
                <a:solidFill>
                  <a:srgbClr val="0F243E"/>
                </a:solidFill>
              </a:rPr>
              <a:t>La sentencia CONTINUE no puede aparecer fuera de un loop porque esto genera un error del compilador. </a:t>
            </a:r>
            <a:endParaRPr sz="2400">
              <a:solidFill>
                <a:srgbClr val="0F243E"/>
              </a:solidFill>
            </a:endParaRPr>
          </a:p>
        </p:txBody>
      </p:sp>
      <p:sp>
        <p:nvSpPr>
          <p:cNvPr id="329" name="Google Shape;329;p49"/>
          <p:cNvSpPr/>
          <p:nvPr/>
        </p:nvSpPr>
        <p:spPr>
          <a:xfrm>
            <a:off x="1727200" y="414020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30" name="Google Shape;330;p49"/>
          <p:cNvPicPr preferRelativeResize="0"/>
          <p:nvPr/>
        </p:nvPicPr>
        <p:blipFill rotWithShape="1">
          <a:blip r:embed="rId3">
            <a:alphaModFix/>
          </a:blip>
          <a:srcRect b="0" l="0" r="0" t="0"/>
          <a:stretch/>
        </p:blipFill>
        <p:spPr>
          <a:xfrm>
            <a:off x="2127250" y="3302002"/>
            <a:ext cx="4991100" cy="2863745"/>
          </a:xfrm>
          <a:prstGeom prst="rect">
            <a:avLst/>
          </a:prstGeom>
          <a:noFill/>
          <a:ln>
            <a:noFill/>
          </a:ln>
        </p:spPr>
      </p:pic>
      <p:sp>
        <p:nvSpPr>
          <p:cNvPr id="331" name="Google Shape;331;p49"/>
          <p:cNvSpPr/>
          <p:nvPr/>
        </p:nvSpPr>
        <p:spPr>
          <a:xfrm>
            <a:off x="5105400" y="399701"/>
            <a:ext cx="321639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ES" sz="1800">
                <a:solidFill>
                  <a:schemeClr val="lt1"/>
                </a:solidFill>
                <a:latin typeface="Calibri"/>
                <a:ea typeface="Calibri"/>
                <a:cs typeface="Calibri"/>
                <a:sym typeface="Calibri"/>
              </a:rPr>
              <a:t>Estructuras de Control de iteraciones </a:t>
            </a:r>
            <a:endParaRPr b="1" sz="1800">
              <a:solidFill>
                <a:schemeClr val="lt1"/>
              </a:solidFill>
              <a:latin typeface="Candara"/>
              <a:ea typeface="Candara"/>
              <a:cs typeface="Candara"/>
              <a:sym typeface="Candar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50"/>
          <p:cNvSpPr txBox="1"/>
          <p:nvPr>
            <p:ph idx="1" type="body"/>
          </p:nvPr>
        </p:nvSpPr>
        <p:spPr>
          <a:xfrm>
            <a:off x="672353" y="2062777"/>
            <a:ext cx="2689412" cy="326226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17365D"/>
              </a:buClr>
              <a:buSzPts val="2400"/>
              <a:buNone/>
            </a:pPr>
            <a:r>
              <a:rPr b="1" lang="es-ES" sz="2400">
                <a:solidFill>
                  <a:srgbClr val="17365D"/>
                </a:solidFill>
              </a:rPr>
              <a:t>Sentencia PL/SQL CONTINUE</a:t>
            </a:r>
            <a:endParaRPr sz="2400">
              <a:solidFill>
                <a:srgbClr val="17365D"/>
              </a:solidFill>
            </a:endParaRPr>
          </a:p>
          <a:p>
            <a:pPr indent="0" lvl="0" marL="0" rtl="0" algn="just">
              <a:spcBef>
                <a:spcPts val="480"/>
              </a:spcBef>
              <a:spcAft>
                <a:spcPts val="0"/>
              </a:spcAft>
              <a:buClr>
                <a:srgbClr val="0F243E"/>
              </a:buClr>
              <a:buSzPts val="2400"/>
              <a:buNone/>
            </a:pPr>
            <a:r>
              <a:rPr lang="es-ES" sz="2400">
                <a:solidFill>
                  <a:srgbClr val="0F243E"/>
                </a:solidFill>
              </a:rPr>
              <a:t>La primera asignación a la variable v_total es ejecutada para cada uno de los 10 iteraciones del loop.</a:t>
            </a:r>
            <a:endParaRPr sz="2400">
              <a:solidFill>
                <a:srgbClr val="0F243E"/>
              </a:solidFill>
            </a:endParaRPr>
          </a:p>
        </p:txBody>
      </p:sp>
      <p:sp>
        <p:nvSpPr>
          <p:cNvPr id="337" name="Google Shape;337;p50"/>
          <p:cNvSpPr/>
          <p:nvPr/>
        </p:nvSpPr>
        <p:spPr>
          <a:xfrm>
            <a:off x="3872752" y="1425387"/>
            <a:ext cx="23807909"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38" name="Google Shape;338;p50"/>
          <p:cNvPicPr preferRelativeResize="0"/>
          <p:nvPr/>
        </p:nvPicPr>
        <p:blipFill rotWithShape="1">
          <a:blip r:embed="rId3">
            <a:alphaModFix/>
          </a:blip>
          <a:srcRect b="0" l="0" r="0" t="0"/>
          <a:stretch/>
        </p:blipFill>
        <p:spPr>
          <a:xfrm>
            <a:off x="3576916" y="1422235"/>
            <a:ext cx="5056096" cy="468310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51"/>
          <p:cNvSpPr txBox="1"/>
          <p:nvPr>
            <p:ph idx="1" type="body"/>
          </p:nvPr>
        </p:nvSpPr>
        <p:spPr>
          <a:xfrm>
            <a:off x="672353" y="2057401"/>
            <a:ext cx="8095130" cy="2622176"/>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400"/>
              <a:buNone/>
            </a:pPr>
            <a:r>
              <a:rPr lang="es-ES" sz="2400">
                <a:solidFill>
                  <a:srgbClr val="0F243E"/>
                </a:solidFill>
              </a:rPr>
              <a:t> La segunda asignación a la variable v_total se ejecuta durante las primeros cinco iteraciones del loop. La sentencia CONTINUE transfiere el control a una nueva iteración del loop cuando i sea mayor a 5, por lo que durante las cinco últimas iteraciones del loop, la segunda asignación a la variable v_total no se ejecuta. El resultado final de la variable v_total es 70. </a:t>
            </a:r>
            <a:endParaRPr sz="2400">
              <a:solidFill>
                <a:srgbClr val="0F243E"/>
              </a:solidFill>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52"/>
          <p:cNvSpPr txBox="1"/>
          <p:nvPr>
            <p:ph idx="1" type="body"/>
          </p:nvPr>
        </p:nvSpPr>
        <p:spPr>
          <a:xfrm>
            <a:off x="584200" y="1219200"/>
            <a:ext cx="8229600" cy="4525963"/>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rgbClr val="0F243E"/>
              </a:buClr>
              <a:buSzPts val="2400"/>
              <a:buNone/>
            </a:pPr>
            <a:r>
              <a:rPr b="1" lang="es-ES" sz="2400">
                <a:solidFill>
                  <a:srgbClr val="0F243E"/>
                </a:solidFill>
              </a:rPr>
              <a:t>Sentencia PL/SQL CONTINUE</a:t>
            </a:r>
            <a:endParaRPr sz="2400">
              <a:solidFill>
                <a:srgbClr val="0F243E"/>
              </a:solidFill>
            </a:endParaRPr>
          </a:p>
          <a:p>
            <a:pPr indent="0" lvl="0" marL="0" rtl="0" algn="just">
              <a:lnSpc>
                <a:spcPct val="90000"/>
              </a:lnSpc>
              <a:spcBef>
                <a:spcPts val="480"/>
              </a:spcBef>
              <a:spcAft>
                <a:spcPts val="0"/>
              </a:spcAft>
              <a:buClr>
                <a:srgbClr val="0F243E"/>
              </a:buClr>
              <a:buSzPts val="2400"/>
              <a:buNone/>
            </a:pPr>
            <a:r>
              <a:rPr lang="es-ES" sz="2400">
                <a:solidFill>
                  <a:srgbClr val="0F243E"/>
                </a:solidFill>
              </a:rPr>
              <a:t>Se puede utilizar la instrucción CONTINUE para saltar a la siguiente iteración de un loop exterior. Para esto, el loop exterior debete tener etiqueta para identificar dónde la sentencia CONTINUE debe pasar el control.</a:t>
            </a:r>
            <a:endParaRPr/>
          </a:p>
          <a:p>
            <a:pPr indent="0" lvl="0" marL="0" rtl="0" algn="just">
              <a:lnSpc>
                <a:spcPct val="90000"/>
              </a:lnSpc>
              <a:spcBef>
                <a:spcPts val="480"/>
              </a:spcBef>
              <a:spcAft>
                <a:spcPts val="0"/>
              </a:spcAft>
              <a:buClr>
                <a:srgbClr val="0F243E"/>
              </a:buClr>
              <a:buSzPts val="2400"/>
              <a:buNone/>
            </a:pPr>
            <a:r>
              <a:rPr lang="es-ES" sz="2400">
                <a:solidFill>
                  <a:srgbClr val="0F243E"/>
                </a:solidFill>
              </a:rPr>
              <a:t> </a:t>
            </a:r>
            <a:br>
              <a:rPr lang="es-ES" sz="2400">
                <a:solidFill>
                  <a:srgbClr val="0F243E"/>
                </a:solidFill>
              </a:rPr>
            </a:br>
            <a:r>
              <a:rPr lang="es-ES" sz="2400">
                <a:solidFill>
                  <a:srgbClr val="0F243E"/>
                </a:solidFill>
              </a:rPr>
              <a:t>La sentencia CONTINUE termina el loop interno cuando la condición WHEN es verdadera (al igual que si se usara EXIT). Después de que el loope más interior es terminado por la sentencia CONTINUE, el control se transfiere a la siguiente iteración del loop más externo que en el ejemplo está marcado con la etiqueta LoopPrincipal.</a:t>
            </a:r>
            <a:endParaRPr sz="2400">
              <a:solidFill>
                <a:srgbClr val="0F243E"/>
              </a:solidFill>
            </a:endParaRPr>
          </a:p>
        </p:txBody>
      </p:sp>
      <p:sp>
        <p:nvSpPr>
          <p:cNvPr id="349" name="Google Shape;349;p52"/>
          <p:cNvSpPr/>
          <p:nvPr/>
        </p:nvSpPr>
        <p:spPr>
          <a:xfrm>
            <a:off x="5105400" y="399701"/>
            <a:ext cx="321639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ES" sz="1800">
                <a:solidFill>
                  <a:schemeClr val="lt1"/>
                </a:solidFill>
                <a:latin typeface="Calibri"/>
                <a:ea typeface="Calibri"/>
                <a:cs typeface="Calibri"/>
                <a:sym typeface="Calibri"/>
              </a:rPr>
              <a:t>Estructuras de Control de iteraciones </a:t>
            </a:r>
            <a:endParaRPr b="1" sz="1800">
              <a:solidFill>
                <a:schemeClr val="lt1"/>
              </a:solidFill>
              <a:latin typeface="Candara"/>
              <a:ea typeface="Candara"/>
              <a:cs typeface="Candara"/>
              <a:sym typeface="Candar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53"/>
          <p:cNvSpPr txBox="1"/>
          <p:nvPr>
            <p:ph idx="1" type="body"/>
          </p:nvPr>
        </p:nvSpPr>
        <p:spPr>
          <a:xfrm>
            <a:off x="431800" y="1219201"/>
            <a:ext cx="8229600" cy="20066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400"/>
              <a:buNone/>
            </a:pPr>
            <a:r>
              <a:rPr lang="es-ES" sz="2400">
                <a:solidFill>
                  <a:srgbClr val="0F243E"/>
                </a:solidFill>
              </a:rPr>
              <a:t>Cuando este par de loop se completa, el valor de la variable v_total es 20. </a:t>
            </a:r>
            <a:br>
              <a:rPr lang="es-ES" sz="2400">
                <a:solidFill>
                  <a:srgbClr val="0F243E"/>
                </a:solidFill>
              </a:rPr>
            </a:br>
            <a:r>
              <a:rPr lang="es-ES" sz="2400">
                <a:solidFill>
                  <a:srgbClr val="0F243E"/>
                </a:solidFill>
              </a:rPr>
              <a:t>También se puede utilizar la instrucción CONTINUE dentro de un bloque interno que no contiene un loop mientras el bloque esté anidado dentro de un loop externo. (*33) </a:t>
            </a:r>
            <a:endParaRPr/>
          </a:p>
        </p:txBody>
      </p:sp>
      <p:sp>
        <p:nvSpPr>
          <p:cNvPr id="355" name="Google Shape;355;p53"/>
          <p:cNvSpPr/>
          <p:nvPr/>
        </p:nvSpPr>
        <p:spPr>
          <a:xfrm>
            <a:off x="2438399" y="3225801"/>
            <a:ext cx="28631212" cy="4610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56" name="Google Shape;356;p53"/>
          <p:cNvPicPr preferRelativeResize="0"/>
          <p:nvPr/>
        </p:nvPicPr>
        <p:blipFill rotWithShape="1">
          <a:blip r:embed="rId3">
            <a:alphaModFix/>
          </a:blip>
          <a:srcRect b="0" l="0" r="0" t="0"/>
          <a:stretch/>
        </p:blipFill>
        <p:spPr>
          <a:xfrm>
            <a:off x="2438400" y="3225801"/>
            <a:ext cx="4851400" cy="2942653"/>
          </a:xfrm>
          <a:prstGeom prst="rect">
            <a:avLst/>
          </a:prstGeom>
          <a:noFill/>
          <a:ln>
            <a:noFill/>
          </a:ln>
        </p:spPr>
      </p:pic>
      <p:sp>
        <p:nvSpPr>
          <p:cNvPr id="357" name="Google Shape;357;p53"/>
          <p:cNvSpPr/>
          <p:nvPr/>
        </p:nvSpPr>
        <p:spPr>
          <a:xfrm>
            <a:off x="5105400" y="399701"/>
            <a:ext cx="321639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ES" sz="1800">
                <a:solidFill>
                  <a:schemeClr val="lt1"/>
                </a:solidFill>
                <a:latin typeface="Calibri"/>
                <a:ea typeface="Calibri"/>
                <a:cs typeface="Calibri"/>
                <a:sym typeface="Calibri"/>
              </a:rPr>
              <a:t>Estructuras de Control de iteraciones </a:t>
            </a:r>
            <a:endParaRPr b="1" sz="1800">
              <a:solidFill>
                <a:schemeClr val="lt1"/>
              </a:solidFill>
              <a:latin typeface="Candara"/>
              <a:ea typeface="Candara"/>
              <a:cs typeface="Candara"/>
              <a:sym typeface="Candar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7"/>
          <p:cNvSpPr/>
          <p:nvPr/>
        </p:nvSpPr>
        <p:spPr>
          <a:xfrm>
            <a:off x="685800" y="1193800"/>
            <a:ext cx="4724400" cy="5093702"/>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lang="es-ES" sz="2000">
                <a:solidFill>
                  <a:srgbClr val="0F243E"/>
                </a:solidFill>
                <a:latin typeface="Calibri"/>
                <a:ea typeface="Calibri"/>
                <a:cs typeface="Calibri"/>
                <a:sym typeface="Calibri"/>
              </a:rPr>
              <a:t>Controles de Iteración (Bucles)</a:t>
            </a:r>
            <a:endParaRPr sz="2000">
              <a:solidFill>
                <a:srgbClr val="0F243E"/>
              </a:solidFill>
              <a:latin typeface="Calibri"/>
              <a:ea typeface="Calibri"/>
              <a:cs typeface="Calibri"/>
              <a:sym typeface="Calibri"/>
            </a:endParaRPr>
          </a:p>
          <a:p>
            <a:pPr indent="0" lvl="0" marL="0" marR="0" rtl="0" algn="just">
              <a:spcBef>
                <a:spcPts val="1000"/>
              </a:spcBef>
              <a:spcAft>
                <a:spcPts val="0"/>
              </a:spcAft>
              <a:buNone/>
            </a:pPr>
            <a:r>
              <a:rPr lang="es-ES" sz="2000">
                <a:solidFill>
                  <a:srgbClr val="0F243E"/>
                </a:solidFill>
                <a:latin typeface="Calibri"/>
                <a:ea typeface="Calibri"/>
                <a:cs typeface="Calibri"/>
                <a:sym typeface="Calibri"/>
              </a:rPr>
              <a:t>Los Bucles repiten una sentencia o secuencia de sentencias múltiples veces. </a:t>
            </a:r>
            <a:endParaRPr sz="2000">
              <a:solidFill>
                <a:srgbClr val="0F243E"/>
              </a:solidFill>
              <a:latin typeface="Calibri"/>
              <a:ea typeface="Calibri"/>
              <a:cs typeface="Calibri"/>
              <a:sym typeface="Calibri"/>
            </a:endParaRPr>
          </a:p>
          <a:p>
            <a:pPr indent="0" lvl="0" marL="0" marR="0" rtl="0" algn="just">
              <a:spcBef>
                <a:spcPts val="1000"/>
              </a:spcBef>
              <a:spcAft>
                <a:spcPts val="0"/>
              </a:spcAft>
              <a:buNone/>
            </a:pPr>
            <a:r>
              <a:rPr lang="es-ES" sz="2000">
                <a:solidFill>
                  <a:srgbClr val="0F243E"/>
                </a:solidFill>
                <a:latin typeface="Calibri"/>
                <a:ea typeface="Calibri"/>
                <a:cs typeface="Calibri"/>
                <a:sym typeface="Calibri"/>
              </a:rPr>
              <a:t>Son usados principalmente para ejecutar sentencias en forma repetitiva hasta que se cumpla una condición de salida. </a:t>
            </a:r>
            <a:endParaRPr sz="2000">
              <a:solidFill>
                <a:srgbClr val="0F243E"/>
              </a:solidFill>
              <a:latin typeface="Calibri"/>
              <a:ea typeface="Calibri"/>
              <a:cs typeface="Calibri"/>
              <a:sym typeface="Calibri"/>
            </a:endParaRPr>
          </a:p>
          <a:p>
            <a:pPr indent="0" lvl="0" marL="0" marR="0" rtl="0" algn="just">
              <a:spcBef>
                <a:spcPts val="1000"/>
              </a:spcBef>
              <a:spcAft>
                <a:spcPts val="0"/>
              </a:spcAft>
              <a:buNone/>
            </a:pPr>
            <a:r>
              <a:rPr lang="es-ES" sz="2000">
                <a:solidFill>
                  <a:srgbClr val="0F243E"/>
                </a:solidFill>
                <a:latin typeface="Calibri"/>
                <a:ea typeface="Calibri"/>
                <a:cs typeface="Calibri"/>
                <a:sym typeface="Calibri"/>
              </a:rPr>
              <a:t>PL/SQL ofrece varias facilidades para estructurar bucles y poder repetir una instrucción o secuencia de instrucciones varias veces. Los loops se utilizan principalmente para ejecutar instrucciones de forma repetida hasta que se alcanza una condición de salida. Es obligatorio tener una condición de salida en un loop, de lo contrario, es infinito. </a:t>
            </a:r>
            <a:endParaRPr sz="2000">
              <a:solidFill>
                <a:srgbClr val="0F243E"/>
              </a:solidFill>
              <a:latin typeface="Calibri"/>
              <a:ea typeface="Calibri"/>
              <a:cs typeface="Calibri"/>
              <a:sym typeface="Calibri"/>
            </a:endParaRPr>
          </a:p>
        </p:txBody>
      </p:sp>
      <p:sp>
        <p:nvSpPr>
          <p:cNvPr id="165" name="Google Shape;165;p27"/>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66" name="Google Shape;166;p27"/>
          <p:cNvPicPr preferRelativeResize="0"/>
          <p:nvPr/>
        </p:nvPicPr>
        <p:blipFill rotWithShape="1">
          <a:blip r:embed="rId3">
            <a:alphaModFix/>
          </a:blip>
          <a:srcRect b="0" l="0" r="0" t="0"/>
          <a:stretch/>
        </p:blipFill>
        <p:spPr>
          <a:xfrm>
            <a:off x="5410200" y="2489199"/>
            <a:ext cx="3530600" cy="2336801"/>
          </a:xfrm>
          <a:prstGeom prst="rect">
            <a:avLst/>
          </a:prstGeom>
          <a:noFill/>
          <a:ln>
            <a:noFill/>
          </a:ln>
        </p:spPr>
      </p:pic>
      <p:sp>
        <p:nvSpPr>
          <p:cNvPr id="167" name="Google Shape;167;p27"/>
          <p:cNvSpPr/>
          <p:nvPr/>
        </p:nvSpPr>
        <p:spPr>
          <a:xfrm>
            <a:off x="5105400" y="399701"/>
            <a:ext cx="321639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ES" sz="1800">
                <a:solidFill>
                  <a:schemeClr val="lt1"/>
                </a:solidFill>
                <a:latin typeface="Calibri"/>
                <a:ea typeface="Calibri"/>
                <a:cs typeface="Calibri"/>
                <a:sym typeface="Calibri"/>
              </a:rPr>
              <a:t>Estructuras de Control de iteraciones </a:t>
            </a:r>
            <a:endParaRPr b="1" sz="1800">
              <a:solidFill>
                <a:schemeClr val="lt1"/>
              </a:solidFill>
              <a:latin typeface="Candara"/>
              <a:ea typeface="Candara"/>
              <a:cs typeface="Candara"/>
              <a:sym typeface="Candar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8"/>
          <p:cNvSpPr txBox="1"/>
          <p:nvPr>
            <p:ph idx="1" type="body"/>
          </p:nvPr>
        </p:nvSpPr>
        <p:spPr>
          <a:xfrm>
            <a:off x="584200" y="1320800"/>
            <a:ext cx="7975600" cy="4525963"/>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rgbClr val="0F243E"/>
              </a:buClr>
              <a:buSzPts val="2200"/>
              <a:buNone/>
            </a:pPr>
            <a:r>
              <a:rPr lang="es-ES" sz="2200">
                <a:solidFill>
                  <a:srgbClr val="0F243E"/>
                </a:solidFill>
                <a:latin typeface="Calibri"/>
                <a:ea typeface="Calibri"/>
                <a:cs typeface="Calibri"/>
                <a:sym typeface="Calibri"/>
              </a:rPr>
              <a:t>Las construcciones de loop o bucle son el segundo tipo de estructura de control. PL/SQL proporciona los siguientes tipos de loops: </a:t>
            </a:r>
            <a:endParaRPr sz="2200">
              <a:solidFill>
                <a:srgbClr val="0F243E"/>
              </a:solidFill>
              <a:latin typeface="Calibri"/>
              <a:ea typeface="Calibri"/>
              <a:cs typeface="Calibri"/>
              <a:sym typeface="Calibri"/>
            </a:endParaRPr>
          </a:p>
          <a:p>
            <a:pPr indent="-342900" lvl="0" marL="342900" rtl="0" algn="just">
              <a:lnSpc>
                <a:spcPct val="115000"/>
              </a:lnSpc>
              <a:spcBef>
                <a:spcPts val="1440"/>
              </a:spcBef>
              <a:spcAft>
                <a:spcPts val="0"/>
              </a:spcAft>
              <a:buClr>
                <a:srgbClr val="0F243E"/>
              </a:buClr>
              <a:buSzPts val="2200"/>
              <a:buFont typeface="Times New Roman"/>
              <a:buChar char="•"/>
            </a:pPr>
            <a:r>
              <a:rPr lang="es-ES" sz="2200">
                <a:solidFill>
                  <a:srgbClr val="0F243E"/>
                </a:solidFill>
                <a:latin typeface="Calibri"/>
                <a:ea typeface="Calibri"/>
                <a:cs typeface="Calibri"/>
                <a:sym typeface="Calibri"/>
              </a:rPr>
              <a:t>  </a:t>
            </a:r>
            <a:r>
              <a:rPr b="1" lang="es-ES" sz="2200">
                <a:solidFill>
                  <a:srgbClr val="0F243E"/>
                </a:solidFill>
                <a:latin typeface="Calibri"/>
                <a:ea typeface="Calibri"/>
                <a:cs typeface="Calibri"/>
                <a:sym typeface="Calibri"/>
              </a:rPr>
              <a:t>Loop Básico </a:t>
            </a:r>
            <a:r>
              <a:rPr lang="es-ES" sz="2200">
                <a:solidFill>
                  <a:srgbClr val="0F243E"/>
                </a:solidFill>
                <a:latin typeface="Calibri"/>
                <a:ea typeface="Calibri"/>
                <a:cs typeface="Calibri"/>
                <a:sym typeface="Calibri"/>
              </a:rPr>
              <a:t>que realiza acciones repetitivas sin condiciones generales.</a:t>
            </a:r>
            <a:endParaRPr sz="2200">
              <a:solidFill>
                <a:srgbClr val="0F243E"/>
              </a:solidFill>
              <a:latin typeface="Calibri"/>
              <a:ea typeface="Calibri"/>
              <a:cs typeface="Calibri"/>
              <a:sym typeface="Calibri"/>
            </a:endParaRPr>
          </a:p>
          <a:p>
            <a:pPr indent="-342900" lvl="0" marL="342900" rtl="0" algn="just">
              <a:lnSpc>
                <a:spcPct val="115000"/>
              </a:lnSpc>
              <a:spcBef>
                <a:spcPts val="1440"/>
              </a:spcBef>
              <a:spcAft>
                <a:spcPts val="0"/>
              </a:spcAft>
              <a:buClr>
                <a:srgbClr val="0F243E"/>
              </a:buClr>
              <a:buSzPts val="2200"/>
              <a:buFont typeface="Times New Roman"/>
              <a:buChar char="•"/>
            </a:pPr>
            <a:r>
              <a:rPr lang="es-ES" sz="2200">
                <a:solidFill>
                  <a:srgbClr val="0F243E"/>
                </a:solidFill>
                <a:latin typeface="Calibri"/>
                <a:ea typeface="Calibri"/>
                <a:cs typeface="Calibri"/>
                <a:sym typeface="Calibri"/>
              </a:rPr>
              <a:t>  </a:t>
            </a:r>
            <a:r>
              <a:rPr b="1" lang="es-ES" sz="2200">
                <a:solidFill>
                  <a:srgbClr val="0F243E"/>
                </a:solidFill>
                <a:latin typeface="Calibri"/>
                <a:ea typeface="Calibri"/>
                <a:cs typeface="Calibri"/>
                <a:sym typeface="Calibri"/>
              </a:rPr>
              <a:t>FOR loops </a:t>
            </a:r>
            <a:r>
              <a:rPr lang="es-ES" sz="2200">
                <a:solidFill>
                  <a:srgbClr val="0F243E"/>
                </a:solidFill>
                <a:latin typeface="Calibri"/>
                <a:ea typeface="Calibri"/>
                <a:cs typeface="Calibri"/>
                <a:sym typeface="Calibri"/>
              </a:rPr>
              <a:t>que realizan acciones iterativas basadas en un recuento.</a:t>
            </a:r>
            <a:endParaRPr sz="2200">
              <a:solidFill>
                <a:srgbClr val="0F243E"/>
              </a:solidFill>
              <a:latin typeface="Calibri"/>
              <a:ea typeface="Calibri"/>
              <a:cs typeface="Calibri"/>
              <a:sym typeface="Calibri"/>
            </a:endParaRPr>
          </a:p>
          <a:p>
            <a:pPr indent="-342900" lvl="0" marL="342900" rtl="0" algn="just">
              <a:lnSpc>
                <a:spcPct val="115000"/>
              </a:lnSpc>
              <a:spcBef>
                <a:spcPts val="1440"/>
              </a:spcBef>
              <a:spcAft>
                <a:spcPts val="0"/>
              </a:spcAft>
              <a:buClr>
                <a:srgbClr val="0F243E"/>
              </a:buClr>
              <a:buSzPts val="2200"/>
              <a:buFont typeface="Times New Roman"/>
              <a:buChar char="•"/>
            </a:pPr>
            <a:r>
              <a:rPr lang="es-ES" sz="2200">
                <a:solidFill>
                  <a:srgbClr val="0F243E"/>
                </a:solidFill>
                <a:latin typeface="Calibri"/>
                <a:ea typeface="Calibri"/>
                <a:cs typeface="Calibri"/>
                <a:sym typeface="Calibri"/>
              </a:rPr>
              <a:t>  </a:t>
            </a:r>
            <a:r>
              <a:rPr b="1" lang="es-ES" sz="2200">
                <a:solidFill>
                  <a:srgbClr val="0F243E"/>
                </a:solidFill>
                <a:latin typeface="Calibri"/>
                <a:ea typeface="Calibri"/>
                <a:cs typeface="Calibri"/>
                <a:sym typeface="Calibri"/>
              </a:rPr>
              <a:t>WHILE loops </a:t>
            </a:r>
            <a:r>
              <a:rPr lang="es-ES" sz="2200">
                <a:solidFill>
                  <a:srgbClr val="0F243E"/>
                </a:solidFill>
                <a:latin typeface="Calibri"/>
                <a:ea typeface="Calibri"/>
                <a:cs typeface="Calibri"/>
                <a:sym typeface="Calibri"/>
              </a:rPr>
              <a:t>que realizan acciones iterativos basados ​​en una condición.</a:t>
            </a:r>
            <a:endParaRPr sz="2200">
              <a:solidFill>
                <a:srgbClr val="0F243E"/>
              </a:solidFill>
              <a:latin typeface="Calibri"/>
              <a:ea typeface="Calibri"/>
              <a:cs typeface="Calibri"/>
              <a:sym typeface="Calibri"/>
            </a:endParaRPr>
          </a:p>
          <a:p>
            <a:pPr indent="-342900" lvl="0" marL="342900" rtl="0" algn="l">
              <a:spcBef>
                <a:spcPts val="1440"/>
              </a:spcBef>
              <a:spcAft>
                <a:spcPts val="0"/>
              </a:spcAft>
              <a:buClr>
                <a:srgbClr val="0F243E"/>
              </a:buClr>
              <a:buSzPts val="2200"/>
              <a:buChar char="•"/>
            </a:pPr>
            <a:r>
              <a:rPr lang="es-ES" sz="2200">
                <a:solidFill>
                  <a:srgbClr val="0F243E"/>
                </a:solidFill>
                <a:latin typeface="Calibri"/>
                <a:ea typeface="Calibri"/>
                <a:cs typeface="Calibri"/>
                <a:sym typeface="Calibri"/>
              </a:rPr>
              <a:t>El comando EXIT se puede utilizar para terminar loops. Un loop básico debe tener una salida. </a:t>
            </a:r>
            <a:endParaRPr sz="2200">
              <a:solidFill>
                <a:srgbClr val="0F243E"/>
              </a:solidFill>
            </a:endParaRPr>
          </a:p>
        </p:txBody>
      </p:sp>
      <p:sp>
        <p:nvSpPr>
          <p:cNvPr id="173" name="Google Shape;173;p28"/>
          <p:cNvSpPr/>
          <p:nvPr/>
        </p:nvSpPr>
        <p:spPr>
          <a:xfrm>
            <a:off x="5105400" y="399701"/>
            <a:ext cx="321639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ES" sz="1800">
                <a:solidFill>
                  <a:schemeClr val="lt1"/>
                </a:solidFill>
                <a:latin typeface="Calibri"/>
                <a:ea typeface="Calibri"/>
                <a:cs typeface="Calibri"/>
                <a:sym typeface="Calibri"/>
              </a:rPr>
              <a:t>Estructuras de Control de iteraciones </a:t>
            </a:r>
            <a:endParaRPr b="1" sz="1800">
              <a:solidFill>
                <a:schemeClr val="lt1"/>
              </a:solidFill>
              <a:latin typeface="Candara"/>
              <a:ea typeface="Candara"/>
              <a:cs typeface="Candara"/>
              <a:sym typeface="Candar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9"/>
          <p:cNvSpPr txBox="1"/>
          <p:nvPr>
            <p:ph idx="1" type="body"/>
          </p:nvPr>
        </p:nvSpPr>
        <p:spPr>
          <a:xfrm>
            <a:off x="558800" y="1117601"/>
            <a:ext cx="8229600" cy="31242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400"/>
              <a:buNone/>
            </a:pPr>
            <a:r>
              <a:rPr b="1" lang="es-ES" sz="2400">
                <a:solidFill>
                  <a:srgbClr val="0F243E"/>
                </a:solidFill>
              </a:rPr>
              <a:t>Loop Básico</a:t>
            </a:r>
            <a:endParaRPr sz="2400">
              <a:solidFill>
                <a:srgbClr val="0F243E"/>
              </a:solidFill>
            </a:endParaRPr>
          </a:p>
          <a:p>
            <a:pPr indent="0" lvl="0" marL="0" rtl="0" algn="just">
              <a:spcBef>
                <a:spcPts val="480"/>
              </a:spcBef>
              <a:spcAft>
                <a:spcPts val="0"/>
              </a:spcAft>
              <a:buClr>
                <a:srgbClr val="0F243E"/>
              </a:buClr>
              <a:buSzPts val="2400"/>
              <a:buNone/>
            </a:pPr>
            <a:r>
              <a:rPr lang="es-ES" sz="2400">
                <a:solidFill>
                  <a:srgbClr val="0F243E"/>
                </a:solidFill>
              </a:rPr>
              <a:t>La forma más simple de una sentencia LOOP es el Loop Básico, que encierra una serie de declaraciones entre las palabras reservadas LOOP y END LOOP . Cada vez que el flujo de ejecución llega a la instrucción END LOOP se devuelve el control a la sentencia LOOP correspondiente. Un loop básico permite la ejecución de sus sentencias al menos una vez, incluso si la condición de salida ya se cumple al entrar en el loop .  </a:t>
            </a:r>
            <a:endParaRPr sz="2400">
              <a:solidFill>
                <a:srgbClr val="0F243E"/>
              </a:solidFill>
            </a:endParaRPr>
          </a:p>
        </p:txBody>
      </p:sp>
      <p:sp>
        <p:nvSpPr>
          <p:cNvPr id="179" name="Google Shape;179;p29"/>
          <p:cNvSpPr/>
          <p:nvPr/>
        </p:nvSpPr>
        <p:spPr>
          <a:xfrm>
            <a:off x="3022600" y="4241801"/>
            <a:ext cx="18585365" cy="4926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80" name="Google Shape;180;p29"/>
          <p:cNvPicPr preferRelativeResize="0"/>
          <p:nvPr/>
        </p:nvPicPr>
        <p:blipFill rotWithShape="1">
          <a:blip r:embed="rId3">
            <a:alphaModFix/>
          </a:blip>
          <a:srcRect b="0" l="0" r="0" t="0"/>
          <a:stretch/>
        </p:blipFill>
        <p:spPr>
          <a:xfrm>
            <a:off x="3022600" y="4241801"/>
            <a:ext cx="3175000" cy="2400610"/>
          </a:xfrm>
          <a:prstGeom prst="rect">
            <a:avLst/>
          </a:prstGeom>
          <a:noFill/>
          <a:ln>
            <a:noFill/>
          </a:ln>
        </p:spPr>
      </p:pic>
      <p:sp>
        <p:nvSpPr>
          <p:cNvPr id="181" name="Google Shape;181;p29"/>
          <p:cNvSpPr/>
          <p:nvPr/>
        </p:nvSpPr>
        <p:spPr>
          <a:xfrm>
            <a:off x="5105400" y="399701"/>
            <a:ext cx="321639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ES" sz="1800">
                <a:solidFill>
                  <a:schemeClr val="lt1"/>
                </a:solidFill>
                <a:latin typeface="Calibri"/>
                <a:ea typeface="Calibri"/>
                <a:cs typeface="Calibri"/>
                <a:sym typeface="Calibri"/>
              </a:rPr>
              <a:t>Estructuras de Control de iteraciones </a:t>
            </a:r>
            <a:endParaRPr b="1" sz="1800">
              <a:solidFill>
                <a:schemeClr val="lt1"/>
              </a:solidFill>
              <a:latin typeface="Candara"/>
              <a:ea typeface="Candara"/>
              <a:cs typeface="Candara"/>
              <a:sym typeface="Candar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0"/>
          <p:cNvSpPr txBox="1"/>
          <p:nvPr>
            <p:ph idx="1" type="body"/>
          </p:nvPr>
        </p:nvSpPr>
        <p:spPr>
          <a:xfrm>
            <a:off x="584200" y="1219200"/>
            <a:ext cx="8026400" cy="4525963"/>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rgbClr val="0F243E"/>
              </a:buClr>
              <a:buSzPts val="2380"/>
              <a:buNone/>
            </a:pPr>
            <a:r>
              <a:rPr lang="es-ES" sz="2380">
                <a:solidFill>
                  <a:srgbClr val="0F243E"/>
                </a:solidFill>
              </a:rPr>
              <a:t>Sin la instrucción EXIT, el loop sería infinito. Se puede usar la sentencia EXIT para terminar el loop. El control pasa a la siguiente sentencia después de la sentencia END LOOP. Si a la sentencia EXIT se agrega una Condición WHEN significa que el LOOP se ejecutará hasta que se cumpla la condición. Un loop básico puede contener múltiples sentencias EXIT, pero se recomienda que sólo tener un punto de salida.</a:t>
            </a:r>
            <a:endParaRPr/>
          </a:p>
          <a:p>
            <a:pPr indent="0" lvl="0" marL="0" rtl="0" algn="just">
              <a:lnSpc>
                <a:spcPct val="90000"/>
              </a:lnSpc>
              <a:spcBef>
                <a:spcPts val="476"/>
              </a:spcBef>
              <a:spcAft>
                <a:spcPts val="0"/>
              </a:spcAft>
              <a:buClr>
                <a:schemeClr val="dk1"/>
              </a:buClr>
              <a:buSzPts val="2380"/>
              <a:buNone/>
            </a:pPr>
            <a:r>
              <a:t/>
            </a:r>
            <a:endParaRPr sz="2380">
              <a:solidFill>
                <a:srgbClr val="0F243E"/>
              </a:solidFill>
            </a:endParaRPr>
          </a:p>
          <a:p>
            <a:pPr indent="0" lvl="0" marL="0" rtl="0" algn="just">
              <a:lnSpc>
                <a:spcPct val="90000"/>
              </a:lnSpc>
              <a:spcBef>
                <a:spcPts val="476"/>
              </a:spcBef>
              <a:spcAft>
                <a:spcPts val="0"/>
              </a:spcAft>
              <a:buClr>
                <a:srgbClr val="0F243E"/>
              </a:buClr>
              <a:buSzPts val="2380"/>
              <a:buNone/>
            </a:pPr>
            <a:r>
              <a:rPr b="1" lang="es-ES" sz="2380">
                <a:solidFill>
                  <a:srgbClr val="0F243E"/>
                </a:solidFill>
              </a:rPr>
              <a:t>En la sintaxis:</a:t>
            </a:r>
            <a:endParaRPr sz="2380">
              <a:solidFill>
                <a:srgbClr val="0F243E"/>
              </a:solidFill>
            </a:endParaRPr>
          </a:p>
          <a:p>
            <a:pPr indent="-342900" lvl="0" marL="342900" rtl="0" algn="just">
              <a:lnSpc>
                <a:spcPct val="90000"/>
              </a:lnSpc>
              <a:spcBef>
                <a:spcPts val="476"/>
              </a:spcBef>
              <a:spcAft>
                <a:spcPts val="0"/>
              </a:spcAft>
              <a:buClr>
                <a:srgbClr val="0F243E"/>
              </a:buClr>
              <a:buSzPts val="2380"/>
              <a:buChar char="•"/>
            </a:pPr>
            <a:r>
              <a:rPr b="1" i="1" lang="es-ES" sz="2380">
                <a:solidFill>
                  <a:srgbClr val="0F243E"/>
                </a:solidFill>
              </a:rPr>
              <a:t>sentencia</a:t>
            </a:r>
            <a:r>
              <a:rPr b="1" lang="es-ES" sz="2380">
                <a:solidFill>
                  <a:srgbClr val="0F243E"/>
                </a:solidFill>
              </a:rPr>
              <a:t>:</a:t>
            </a:r>
            <a:r>
              <a:rPr lang="es-ES" sz="2380">
                <a:solidFill>
                  <a:srgbClr val="0F243E"/>
                </a:solidFill>
              </a:rPr>
              <a:t> pueden ser uno o más sentencias PL/SQL o SQL.</a:t>
            </a:r>
            <a:endParaRPr sz="2380">
              <a:solidFill>
                <a:srgbClr val="0F243E"/>
              </a:solidFill>
            </a:endParaRPr>
          </a:p>
          <a:p>
            <a:pPr indent="-342900" lvl="0" marL="342900" rtl="0" algn="just">
              <a:lnSpc>
                <a:spcPct val="90000"/>
              </a:lnSpc>
              <a:spcBef>
                <a:spcPts val="476"/>
              </a:spcBef>
              <a:spcAft>
                <a:spcPts val="0"/>
              </a:spcAft>
              <a:buClr>
                <a:srgbClr val="0F243E"/>
              </a:buClr>
              <a:buSzPts val="2380"/>
              <a:buChar char="•"/>
            </a:pPr>
            <a:r>
              <a:rPr b="1" i="1" lang="es-ES" sz="2380">
                <a:solidFill>
                  <a:srgbClr val="0F243E"/>
                </a:solidFill>
              </a:rPr>
              <a:t>condición</a:t>
            </a:r>
            <a:r>
              <a:rPr b="1" lang="es-ES" sz="2380">
                <a:solidFill>
                  <a:srgbClr val="0F243E"/>
                </a:solidFill>
              </a:rPr>
              <a:t>:</a:t>
            </a:r>
            <a:r>
              <a:rPr lang="es-ES" sz="2380">
                <a:solidFill>
                  <a:srgbClr val="0F243E"/>
                </a:solidFill>
              </a:rPr>
              <a:t> es una variable Booleana o expresión </a:t>
            </a:r>
            <a:endParaRPr/>
          </a:p>
          <a:p>
            <a:pPr indent="-170180" lvl="0" marL="342900" rtl="0" algn="l">
              <a:lnSpc>
                <a:spcPct val="90000"/>
              </a:lnSpc>
              <a:spcBef>
                <a:spcPts val="544"/>
              </a:spcBef>
              <a:spcAft>
                <a:spcPts val="0"/>
              </a:spcAft>
              <a:buClr>
                <a:schemeClr val="dk1"/>
              </a:buClr>
              <a:buSzPts val="2720"/>
              <a:buNone/>
            </a:pPr>
            <a:r>
              <a:t/>
            </a:r>
            <a:endParaRPr sz="2720"/>
          </a:p>
        </p:txBody>
      </p:sp>
      <p:sp>
        <p:nvSpPr>
          <p:cNvPr id="187" name="Google Shape;187;p30"/>
          <p:cNvSpPr/>
          <p:nvPr/>
        </p:nvSpPr>
        <p:spPr>
          <a:xfrm>
            <a:off x="5105400" y="399701"/>
            <a:ext cx="321639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ES" sz="1800">
                <a:solidFill>
                  <a:schemeClr val="lt1"/>
                </a:solidFill>
                <a:latin typeface="Calibri"/>
                <a:ea typeface="Calibri"/>
                <a:cs typeface="Calibri"/>
                <a:sym typeface="Calibri"/>
              </a:rPr>
              <a:t>Estructuras de Control de iteraciones </a:t>
            </a:r>
            <a:endParaRPr b="1" sz="1800">
              <a:solidFill>
                <a:schemeClr val="lt1"/>
              </a:solidFill>
              <a:latin typeface="Candara"/>
              <a:ea typeface="Candara"/>
              <a:cs typeface="Candara"/>
              <a:sym typeface="Candar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1"/>
          <p:cNvSpPr txBox="1"/>
          <p:nvPr>
            <p:ph idx="1" type="body"/>
          </p:nvPr>
        </p:nvSpPr>
        <p:spPr>
          <a:xfrm>
            <a:off x="533400" y="1244601"/>
            <a:ext cx="8077200" cy="939799"/>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400"/>
              <a:buNone/>
            </a:pPr>
            <a:r>
              <a:rPr lang="es-ES" sz="2400">
                <a:solidFill>
                  <a:srgbClr val="0F243E"/>
                </a:solidFill>
              </a:rPr>
              <a:t>En el ejemplo, el ciclo LOOP WHILE, itera 10 veces incrementando el valor de X, se sale del ciclo, cuando X =11. </a:t>
            </a:r>
            <a:endParaRPr sz="2400">
              <a:solidFill>
                <a:srgbClr val="0F243E"/>
              </a:solidFill>
            </a:endParaRPr>
          </a:p>
        </p:txBody>
      </p:sp>
      <p:sp>
        <p:nvSpPr>
          <p:cNvPr id="193" name="Google Shape;193;p31"/>
          <p:cNvSpPr/>
          <p:nvPr/>
        </p:nvSpPr>
        <p:spPr>
          <a:xfrm>
            <a:off x="1168399" y="2184400"/>
            <a:ext cx="38075017" cy="5463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94" name="Google Shape;194;p31"/>
          <p:cNvPicPr preferRelativeResize="0"/>
          <p:nvPr/>
        </p:nvPicPr>
        <p:blipFill rotWithShape="1">
          <a:blip r:embed="rId3">
            <a:alphaModFix/>
          </a:blip>
          <a:srcRect b="0" l="0" r="0" t="0"/>
          <a:stretch/>
        </p:blipFill>
        <p:spPr>
          <a:xfrm>
            <a:off x="1168399" y="2184400"/>
            <a:ext cx="6798859" cy="3733799"/>
          </a:xfrm>
          <a:prstGeom prst="rect">
            <a:avLst/>
          </a:prstGeom>
          <a:noFill/>
          <a:ln>
            <a:noFill/>
          </a:ln>
        </p:spPr>
      </p:pic>
      <p:sp>
        <p:nvSpPr>
          <p:cNvPr id="195" name="Google Shape;195;p31"/>
          <p:cNvSpPr/>
          <p:nvPr/>
        </p:nvSpPr>
        <p:spPr>
          <a:xfrm>
            <a:off x="5105400" y="399701"/>
            <a:ext cx="321639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ES" sz="1800">
                <a:solidFill>
                  <a:schemeClr val="lt1"/>
                </a:solidFill>
                <a:latin typeface="Calibri"/>
                <a:ea typeface="Calibri"/>
                <a:cs typeface="Calibri"/>
                <a:sym typeface="Calibri"/>
              </a:rPr>
              <a:t>Estructuras de Control de iteraciones </a:t>
            </a:r>
            <a:endParaRPr b="1" sz="1800">
              <a:solidFill>
                <a:schemeClr val="lt1"/>
              </a:solidFill>
              <a:latin typeface="Candara"/>
              <a:ea typeface="Candara"/>
              <a:cs typeface="Candara"/>
              <a:sym typeface="Candar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2"/>
          <p:cNvSpPr txBox="1"/>
          <p:nvPr>
            <p:ph idx="1" type="body"/>
          </p:nvPr>
        </p:nvSpPr>
        <p:spPr>
          <a:xfrm>
            <a:off x="533400" y="1168401"/>
            <a:ext cx="8128000" cy="27940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400"/>
              <a:buNone/>
            </a:pPr>
            <a:r>
              <a:rPr b="1" lang="es-ES" sz="2400">
                <a:solidFill>
                  <a:srgbClr val="0F243E"/>
                </a:solidFill>
              </a:rPr>
              <a:t>Loop Básico</a:t>
            </a:r>
            <a:endParaRPr sz="2400">
              <a:solidFill>
                <a:srgbClr val="0F243E"/>
              </a:solidFill>
            </a:endParaRPr>
          </a:p>
          <a:p>
            <a:pPr indent="0" lvl="0" marL="0" rtl="0" algn="just">
              <a:spcBef>
                <a:spcPts val="480"/>
              </a:spcBef>
              <a:spcAft>
                <a:spcPts val="0"/>
              </a:spcAft>
              <a:buClr>
                <a:srgbClr val="0F243E"/>
              </a:buClr>
              <a:buSzPts val="2400"/>
              <a:buNone/>
            </a:pPr>
            <a:r>
              <a:rPr lang="es-ES" sz="2400">
                <a:solidFill>
                  <a:srgbClr val="0F243E"/>
                </a:solidFill>
              </a:rPr>
              <a:t>El bloque PL/SQL del ejemplo inserta nuevas filas a la tabla locations. </a:t>
            </a:r>
            <a:r>
              <a:rPr b="1" lang="es-ES" sz="2400">
                <a:solidFill>
                  <a:srgbClr val="0F243E"/>
                </a:solidFill>
              </a:rPr>
              <a:t>La inserción de  nuevas filas se efectuará 3 veces ya que el LOOP es controlado a través de la variable contador</a:t>
            </a:r>
            <a:r>
              <a:rPr lang="es-ES" sz="2400">
                <a:solidFill>
                  <a:srgbClr val="0F243E"/>
                </a:solidFill>
              </a:rPr>
              <a:t>. Cuando esta variable sea mayor a 3 el control pasará a la sentencia que continúa después del END LOOP, en este caso se acaba el bloque PL/SQL. </a:t>
            </a:r>
            <a:endParaRPr sz="2400">
              <a:solidFill>
                <a:srgbClr val="0F243E"/>
              </a:solidFill>
            </a:endParaRPr>
          </a:p>
        </p:txBody>
      </p:sp>
      <p:sp>
        <p:nvSpPr>
          <p:cNvPr id="201" name="Google Shape;201;p32"/>
          <p:cNvSpPr/>
          <p:nvPr/>
        </p:nvSpPr>
        <p:spPr>
          <a:xfrm>
            <a:off x="2819399" y="3962401"/>
            <a:ext cx="19637115"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02" name="Google Shape;202;p32"/>
          <p:cNvPicPr preferRelativeResize="0"/>
          <p:nvPr/>
        </p:nvPicPr>
        <p:blipFill rotWithShape="1">
          <a:blip r:embed="rId3">
            <a:alphaModFix/>
          </a:blip>
          <a:srcRect b="0" l="0" r="0" t="0"/>
          <a:stretch/>
        </p:blipFill>
        <p:spPr>
          <a:xfrm>
            <a:off x="2819400" y="3962401"/>
            <a:ext cx="3327400" cy="2290997"/>
          </a:xfrm>
          <a:prstGeom prst="rect">
            <a:avLst/>
          </a:prstGeom>
          <a:noFill/>
          <a:ln>
            <a:noFill/>
          </a:ln>
        </p:spPr>
      </p:pic>
      <p:sp>
        <p:nvSpPr>
          <p:cNvPr id="203" name="Google Shape;203;p32"/>
          <p:cNvSpPr/>
          <p:nvPr/>
        </p:nvSpPr>
        <p:spPr>
          <a:xfrm>
            <a:off x="5105400" y="399701"/>
            <a:ext cx="321639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ES" sz="1800">
                <a:solidFill>
                  <a:schemeClr val="lt1"/>
                </a:solidFill>
                <a:latin typeface="Calibri"/>
                <a:ea typeface="Calibri"/>
                <a:cs typeface="Calibri"/>
                <a:sym typeface="Calibri"/>
              </a:rPr>
              <a:t>Estructuras de Control de iteraciones </a:t>
            </a:r>
            <a:endParaRPr b="1" sz="1800">
              <a:solidFill>
                <a:schemeClr val="lt1"/>
              </a:solidFill>
              <a:latin typeface="Candara"/>
              <a:ea typeface="Candara"/>
              <a:cs typeface="Candara"/>
              <a:sym typeface="Candar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3"/>
          <p:cNvSpPr txBox="1"/>
          <p:nvPr>
            <p:ph idx="1" type="body"/>
          </p:nvPr>
        </p:nvSpPr>
        <p:spPr>
          <a:xfrm>
            <a:off x="635000" y="1270000"/>
            <a:ext cx="3073398" cy="45974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400"/>
              <a:buNone/>
            </a:pPr>
            <a:r>
              <a:rPr b="1" lang="es-ES" sz="2400">
                <a:solidFill>
                  <a:srgbClr val="0F243E"/>
                </a:solidFill>
              </a:rPr>
              <a:t>WHILE Loop</a:t>
            </a:r>
            <a:endParaRPr sz="2400">
              <a:solidFill>
                <a:srgbClr val="0F243E"/>
              </a:solidFill>
            </a:endParaRPr>
          </a:p>
          <a:p>
            <a:pPr indent="0" lvl="0" marL="0" rtl="0" algn="just">
              <a:spcBef>
                <a:spcPts val="480"/>
              </a:spcBef>
              <a:spcAft>
                <a:spcPts val="0"/>
              </a:spcAft>
              <a:buClr>
                <a:srgbClr val="0F243E"/>
              </a:buClr>
              <a:buSzPts val="2400"/>
              <a:buNone/>
            </a:pPr>
            <a:r>
              <a:rPr lang="es-ES" sz="2400">
                <a:solidFill>
                  <a:srgbClr val="0F243E"/>
                </a:solidFill>
              </a:rPr>
              <a:t>Permite que las sentencias se repiten mientras la condición sea verdadera (TRUE).</a:t>
            </a:r>
            <a:endParaRPr sz="2400">
              <a:solidFill>
                <a:srgbClr val="0F243E"/>
              </a:solidFill>
            </a:endParaRPr>
          </a:p>
          <a:p>
            <a:pPr indent="0" lvl="0" marL="0" rtl="0" algn="just">
              <a:spcBef>
                <a:spcPts val="480"/>
              </a:spcBef>
              <a:spcAft>
                <a:spcPts val="0"/>
              </a:spcAft>
              <a:buClr>
                <a:srgbClr val="0F243E"/>
              </a:buClr>
              <a:buSzPts val="2400"/>
              <a:buNone/>
            </a:pPr>
            <a:r>
              <a:rPr lang="es-ES" sz="2400">
                <a:solidFill>
                  <a:srgbClr val="0F243E"/>
                </a:solidFill>
              </a:rPr>
              <a:t>La condición es evaluada al comienzo de casa iteración. El loop termina cuando la condición es FALSE o NULL.</a:t>
            </a:r>
            <a:endParaRPr sz="2400">
              <a:solidFill>
                <a:srgbClr val="0F243E"/>
              </a:solidFill>
            </a:endParaRPr>
          </a:p>
          <a:p>
            <a:pPr indent="-139700" lvl="0" marL="342900" rtl="0" algn="l">
              <a:spcBef>
                <a:spcPts val="640"/>
              </a:spcBef>
              <a:spcAft>
                <a:spcPts val="0"/>
              </a:spcAft>
              <a:buClr>
                <a:schemeClr val="dk1"/>
              </a:buClr>
              <a:buSzPts val="3200"/>
              <a:buNone/>
            </a:pPr>
            <a:r>
              <a:t/>
            </a:r>
            <a:endParaRPr/>
          </a:p>
        </p:txBody>
      </p:sp>
      <p:sp>
        <p:nvSpPr>
          <p:cNvPr id="209" name="Google Shape;209;p33"/>
          <p:cNvSpPr/>
          <p:nvPr/>
        </p:nvSpPr>
        <p:spPr>
          <a:xfrm>
            <a:off x="3708399" y="1904999"/>
            <a:ext cx="28695803" cy="5059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10" name="Google Shape;210;p33"/>
          <p:cNvPicPr preferRelativeResize="0"/>
          <p:nvPr/>
        </p:nvPicPr>
        <p:blipFill rotWithShape="1">
          <a:blip r:embed="rId3">
            <a:alphaModFix/>
          </a:blip>
          <a:srcRect b="0" l="0" r="0" t="0"/>
          <a:stretch/>
        </p:blipFill>
        <p:spPr>
          <a:xfrm>
            <a:off x="3708400" y="1904999"/>
            <a:ext cx="4902200" cy="3347844"/>
          </a:xfrm>
          <a:prstGeom prst="rect">
            <a:avLst/>
          </a:prstGeom>
          <a:noFill/>
          <a:ln>
            <a:noFill/>
          </a:ln>
        </p:spPr>
      </p:pic>
      <p:sp>
        <p:nvSpPr>
          <p:cNvPr id="211" name="Google Shape;211;p33"/>
          <p:cNvSpPr/>
          <p:nvPr/>
        </p:nvSpPr>
        <p:spPr>
          <a:xfrm>
            <a:off x="5105400" y="399701"/>
            <a:ext cx="321639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s-ES" sz="1800">
                <a:solidFill>
                  <a:schemeClr val="lt1"/>
                </a:solidFill>
                <a:latin typeface="Calibri"/>
                <a:ea typeface="Calibri"/>
                <a:cs typeface="Calibri"/>
                <a:sym typeface="Calibri"/>
              </a:rPr>
              <a:t>Estructuras de Control de iteraciones </a:t>
            </a:r>
            <a:endParaRPr b="1" sz="1800">
              <a:solidFill>
                <a:schemeClr val="lt1"/>
              </a:solidFill>
              <a:latin typeface="Candara"/>
              <a:ea typeface="Candara"/>
              <a:cs typeface="Candara"/>
              <a:sym typeface="Candar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